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75" r:id="rId2"/>
    <p:sldId id="376" r:id="rId3"/>
    <p:sldId id="326" r:id="rId4"/>
    <p:sldId id="364" r:id="rId5"/>
    <p:sldId id="335" r:id="rId6"/>
    <p:sldId id="368" r:id="rId7"/>
    <p:sldId id="369" r:id="rId8"/>
    <p:sldId id="370" r:id="rId9"/>
    <p:sldId id="371" r:id="rId10"/>
    <p:sldId id="372" r:id="rId11"/>
    <p:sldId id="323" r:id="rId1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3A3A3"/>
    <a:srgbClr val="424242"/>
    <a:srgbClr val="F8C67A"/>
    <a:srgbClr val="070707"/>
    <a:srgbClr val="555555"/>
    <a:srgbClr val="323130"/>
    <a:srgbClr val="090907"/>
    <a:srgbClr val="616161"/>
    <a:srgbClr val="393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23" autoAdjust="0"/>
  </p:normalViewPr>
  <p:slideViewPr>
    <p:cSldViewPr>
      <p:cViewPr>
        <p:scale>
          <a:sx n="69" d="100"/>
          <a:sy n="69" d="100"/>
        </p:scale>
        <p:origin x="1448" y="-19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6F4D9EE-5B91-41EB-B3CE-9BF46B5AB1AC}" type="datetimeFigureOut">
              <a:rPr lang="en-US" smtClean="0"/>
              <a:t>3/27/2025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6E15580D-9150-4CBD-991B-4C78C699BD2A}" type="slidenum">
              <a:rPr lang="en-US" smtClean="0"/>
              <a:t>‹#›</a:t>
            </a:fld>
            <a:endParaRPr lang="en-US"/>
          </a:p>
        </p:txBody>
      </p:sp>
    </p:spTree>
    <p:extLst>
      <p:ext uri="{BB962C8B-B14F-4D97-AF65-F5344CB8AC3E}">
        <p14:creationId xmlns:p14="http://schemas.microsoft.com/office/powerpoint/2010/main" val="145265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840E-5AE0-B083-5812-DDFEC8D08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D8432-7954-0F1D-55C3-4F14AD95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7AE03-8EF4-AD00-B050-91FD3774E4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2AE558-9646-1DC8-5A97-9DF9476B2B3D}"/>
              </a:ext>
            </a:extLst>
          </p:cNvPr>
          <p:cNvSpPr>
            <a:spLocks noGrp="1"/>
          </p:cNvSpPr>
          <p:nvPr>
            <p:ph type="sldNum" sz="quarter" idx="5"/>
          </p:nvPr>
        </p:nvSpPr>
        <p:spPr/>
        <p:txBody>
          <a:bodyPr/>
          <a:lstStyle/>
          <a:p>
            <a:fld id="{6E15580D-9150-4CBD-991B-4C78C699BD2A}" type="slidenum">
              <a:rPr lang="en-US" smtClean="0"/>
              <a:t>1</a:t>
            </a:fld>
            <a:endParaRPr lang="en-US"/>
          </a:p>
        </p:txBody>
      </p:sp>
    </p:spTree>
    <p:extLst>
      <p:ext uri="{BB962C8B-B14F-4D97-AF65-F5344CB8AC3E}">
        <p14:creationId xmlns:p14="http://schemas.microsoft.com/office/powerpoint/2010/main" val="227544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600" b="1" i="0">
                <a:solidFill>
                  <a:srgbClr val="231F20"/>
                </a:solidFill>
                <a:latin typeface="Scala Sans Pro"/>
                <a:cs typeface="Scala Sans Pro"/>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500" b="0" i="0">
                <a:solidFill>
                  <a:srgbClr val="808285"/>
                </a:solidFill>
                <a:latin typeface="Scala Sans Pro Light"/>
                <a:cs typeface="Scala Sans Pro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231F20"/>
                </a:solidFill>
                <a:latin typeface="Scala Sans Pro"/>
                <a:cs typeface="Scala Sans Pro"/>
              </a:defRPr>
            </a:lvl1pPr>
          </a:lstStyle>
          <a:p>
            <a:endParaRPr/>
          </a:p>
        </p:txBody>
      </p:sp>
      <p:sp>
        <p:nvSpPr>
          <p:cNvPr id="3" name="Holder 3"/>
          <p:cNvSpPr>
            <a:spLocks noGrp="1"/>
          </p:cNvSpPr>
          <p:nvPr>
            <p:ph type="body" idx="1"/>
          </p:nvPr>
        </p:nvSpPr>
        <p:spPr/>
        <p:txBody>
          <a:bodyPr lIns="0" tIns="0" rIns="0" bIns="0"/>
          <a:lstStyle>
            <a:lvl1pPr>
              <a:defRPr sz="1500" b="0" i="0">
                <a:solidFill>
                  <a:srgbClr val="808285"/>
                </a:solidFill>
                <a:latin typeface="Scala Sans Pro Light"/>
                <a:cs typeface="Scala Sans Pro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231F20"/>
                </a:solidFill>
                <a:latin typeface="Scala Sans Pro"/>
                <a:cs typeface="Scala Sans Pro"/>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231F20"/>
                </a:solidFill>
                <a:latin typeface="Scala Sans Pro"/>
                <a:cs typeface="Scala Sans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765756"/>
            <a:ext cx="6737350" cy="764540"/>
          </a:xfrm>
          <a:prstGeom prst="rect">
            <a:avLst/>
          </a:prstGeom>
        </p:spPr>
        <p:txBody>
          <a:bodyPr wrap="square" lIns="0" tIns="0" rIns="0" bIns="0">
            <a:spAutoFit/>
          </a:bodyPr>
          <a:lstStyle>
            <a:lvl1pPr>
              <a:defRPr sz="2600" b="1" i="0">
                <a:solidFill>
                  <a:srgbClr val="231F20"/>
                </a:solidFill>
                <a:latin typeface="Scala Sans Pro"/>
                <a:cs typeface="Scala Sans Pro"/>
              </a:defRPr>
            </a:lvl1pPr>
          </a:lstStyle>
          <a:p>
            <a:endParaRPr/>
          </a:p>
        </p:txBody>
      </p:sp>
      <p:sp>
        <p:nvSpPr>
          <p:cNvPr id="3" name="Holder 3"/>
          <p:cNvSpPr>
            <a:spLocks noGrp="1"/>
          </p:cNvSpPr>
          <p:nvPr>
            <p:ph type="body" idx="1"/>
          </p:nvPr>
        </p:nvSpPr>
        <p:spPr>
          <a:xfrm>
            <a:off x="2291588" y="3173789"/>
            <a:ext cx="5037455" cy="4140200"/>
          </a:xfrm>
          <a:prstGeom prst="rect">
            <a:avLst/>
          </a:prstGeom>
        </p:spPr>
        <p:txBody>
          <a:bodyPr wrap="square" lIns="0" tIns="0" rIns="0" bIns="0">
            <a:spAutoFit/>
          </a:bodyPr>
          <a:lstStyle>
            <a:lvl1pPr>
              <a:defRPr sz="1500" b="0" i="0">
                <a:solidFill>
                  <a:srgbClr val="808285"/>
                </a:solidFill>
                <a:latin typeface="Scala Sans Pro Light"/>
                <a:cs typeface="Scala Sans Pro Light"/>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hyperlink" Target="mailto:cswr@hds.harvard.edu" TargetMode="External"/><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cswr@hds.harvard.edu"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9EDC9-565C-D2A5-35F2-AF806C5447D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32C020F-D467-B6C5-A492-8B078EC54990}"/>
              </a:ext>
            </a:extLst>
          </p:cNvPr>
          <p:cNvSpPr/>
          <p:nvPr/>
        </p:nvSpPr>
        <p:spPr>
          <a:xfrm>
            <a:off x="-27464" y="0"/>
            <a:ext cx="7983860" cy="10210000"/>
          </a:xfrm>
          <a:prstGeom prst="rect">
            <a:avLst/>
          </a:prstGeom>
          <a:solidFill>
            <a:srgbClr val="A3A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AAEE47-1777-CA93-8DC8-B86B1CD7F71E}"/>
              </a:ext>
            </a:extLst>
          </p:cNvPr>
          <p:cNvSpPr/>
          <p:nvPr/>
        </p:nvSpPr>
        <p:spPr>
          <a:xfrm>
            <a:off x="-63194" y="1447800"/>
            <a:ext cx="8019590" cy="2051104"/>
          </a:xfrm>
          <a:prstGeom prst="rect">
            <a:avLst/>
          </a:prstGeom>
          <a:solidFill>
            <a:srgbClr val="3231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bject 3">
            <a:extLst>
              <a:ext uri="{FF2B5EF4-FFF2-40B4-BE49-F238E27FC236}">
                <a16:creationId xmlns:a16="http://schemas.microsoft.com/office/drawing/2014/main" id="{E93CBA1C-4C9B-7503-F676-2D0FFEF8558B}"/>
              </a:ext>
            </a:extLst>
          </p:cNvPr>
          <p:cNvSpPr txBox="1">
            <a:spLocks/>
          </p:cNvSpPr>
          <p:nvPr/>
        </p:nvSpPr>
        <p:spPr>
          <a:xfrm>
            <a:off x="1" y="367020"/>
            <a:ext cx="7772399" cy="394980"/>
          </a:xfrm>
          <a:prstGeom prst="rect">
            <a:avLst/>
          </a:prstGeom>
        </p:spPr>
        <p:txBody>
          <a:bodyPr vert="horz" wrap="square" lIns="0" tIns="12700" rIns="0" bIns="0" rtlCol="0">
            <a:spAutoFit/>
          </a:bodyPr>
          <a:lstStyle>
            <a:lvl1pPr>
              <a:defRPr sz="2600" b="1" i="0">
                <a:solidFill>
                  <a:srgbClr val="231F20"/>
                </a:solidFill>
                <a:latin typeface="Scala Sans Pro"/>
                <a:ea typeface="+mj-ea"/>
                <a:cs typeface="Scala Sans Pro"/>
              </a:defRPr>
            </a:lvl1pPr>
          </a:lstStyle>
          <a:p>
            <a:pPr marL="12700" algn="ctr">
              <a:spcBef>
                <a:spcPts val="100"/>
              </a:spcBef>
            </a:pPr>
            <a:r>
              <a:rPr lang="en-US" sz="1200" b="0" spc="114" dirty="0">
                <a:solidFill>
                  <a:srgbClr val="555555"/>
                </a:solidFill>
                <a:latin typeface="Map Roman Normal" pitchFamily="50" charset="0"/>
                <a:cs typeface="Garamond"/>
              </a:rPr>
              <a:t>Center for the Study</a:t>
            </a:r>
            <a:r>
              <a:rPr lang="en-US" sz="1200" b="0" spc="114" dirty="0">
                <a:solidFill>
                  <a:srgbClr val="A3A3A3"/>
                </a:solidFill>
                <a:latin typeface="Map Roman Normal" pitchFamily="50" charset="0"/>
                <a:cs typeface="Garamond"/>
              </a:rPr>
              <a:t> </a:t>
            </a:r>
            <a:r>
              <a:rPr lang="en-US" sz="1200" b="0" spc="114" dirty="0">
                <a:solidFill>
                  <a:srgbClr val="555555"/>
                </a:solidFill>
                <a:latin typeface="Map Roman Normal" pitchFamily="50" charset="0"/>
                <a:cs typeface="Garamond"/>
              </a:rPr>
              <a:t>of World Religions </a:t>
            </a:r>
          </a:p>
          <a:p>
            <a:pPr marL="12700" algn="ctr">
              <a:spcBef>
                <a:spcPts val="100"/>
              </a:spcBef>
            </a:pPr>
            <a:r>
              <a:rPr lang="en-US" sz="1200" b="0" spc="114" dirty="0">
                <a:solidFill>
                  <a:srgbClr val="555555"/>
                </a:solidFill>
                <a:latin typeface="Map Roman Normal" pitchFamily="50" charset="0"/>
                <a:cs typeface="Garamond"/>
              </a:rPr>
              <a:t>Harvard Divinity School</a:t>
            </a:r>
            <a:endParaRPr lang="en-US" sz="1200" b="0" dirty="0">
              <a:solidFill>
                <a:srgbClr val="555555"/>
              </a:solidFill>
              <a:latin typeface="Map Roman Normal" pitchFamily="50" charset="0"/>
              <a:cs typeface="Garamond"/>
            </a:endParaRPr>
          </a:p>
        </p:txBody>
      </p:sp>
      <p:sp>
        <p:nvSpPr>
          <p:cNvPr id="4" name="object 3">
            <a:extLst>
              <a:ext uri="{FF2B5EF4-FFF2-40B4-BE49-F238E27FC236}">
                <a16:creationId xmlns:a16="http://schemas.microsoft.com/office/drawing/2014/main" id="{1C7E2B71-3DE5-D1CF-6D3C-5455A8CA0757}"/>
              </a:ext>
            </a:extLst>
          </p:cNvPr>
          <p:cNvSpPr txBox="1">
            <a:spLocks/>
          </p:cNvSpPr>
          <p:nvPr/>
        </p:nvSpPr>
        <p:spPr>
          <a:xfrm>
            <a:off x="-27464" y="1723405"/>
            <a:ext cx="7983860" cy="1705595"/>
          </a:xfrm>
          <a:prstGeom prst="rect">
            <a:avLst/>
          </a:prstGeom>
          <a:noFill/>
        </p:spPr>
        <p:txBody>
          <a:bodyPr vert="horz" wrap="square" lIns="0" tIns="12700" rIns="0" bIns="0" rtlCol="0">
            <a:spAutoFit/>
          </a:bodyPr>
          <a:lstStyle>
            <a:lvl1pPr>
              <a:defRPr sz="2600" b="1" i="0">
                <a:solidFill>
                  <a:srgbClr val="231F20"/>
                </a:solidFill>
                <a:latin typeface="Scala Sans Pro"/>
                <a:ea typeface="+mj-ea"/>
                <a:cs typeface="Scala Sans Pro"/>
              </a:defRPr>
            </a:lvl1pPr>
          </a:lstStyle>
          <a:p>
            <a:pPr marL="12700" algn="ctr">
              <a:spcBef>
                <a:spcPts val="100"/>
              </a:spcBef>
            </a:pPr>
            <a:r>
              <a:rPr lang="en-US" sz="4500" b="0" spc="114" dirty="0">
                <a:solidFill>
                  <a:srgbClr val="A3A3A3"/>
                </a:solidFill>
                <a:latin typeface="Map Roman Condensed" pitchFamily="50" charset="0"/>
                <a:cs typeface="Garamond"/>
              </a:rPr>
              <a:t>THE TEACHINGS &amp; LEGACY OF</a:t>
            </a:r>
            <a:br>
              <a:rPr lang="en-US" sz="3000" spc="114" dirty="0">
                <a:solidFill>
                  <a:srgbClr val="A3A3A3"/>
                </a:solidFill>
                <a:latin typeface="Map Roman Condensed" pitchFamily="50" charset="0"/>
                <a:cs typeface="Garamond"/>
              </a:rPr>
            </a:br>
            <a:r>
              <a:rPr lang="en-US" sz="6500" spc="114" dirty="0">
                <a:solidFill>
                  <a:srgbClr val="A3A3A3"/>
                </a:solidFill>
                <a:latin typeface="Map Roman Narrow" pitchFamily="50" charset="0"/>
                <a:cs typeface="Garamond"/>
              </a:rPr>
              <a:t>G.I.GURDJIEFF</a:t>
            </a:r>
            <a:endParaRPr lang="en-US" sz="4000" b="0" dirty="0">
              <a:solidFill>
                <a:srgbClr val="A3A3A3"/>
              </a:solidFill>
              <a:latin typeface="Map Roman Narrow" pitchFamily="50" charset="0"/>
              <a:cs typeface="Garamond"/>
            </a:endParaRPr>
          </a:p>
        </p:txBody>
      </p:sp>
      <p:sp>
        <p:nvSpPr>
          <p:cNvPr id="2" name="object 3">
            <a:extLst>
              <a:ext uri="{FF2B5EF4-FFF2-40B4-BE49-F238E27FC236}">
                <a16:creationId xmlns:a16="http://schemas.microsoft.com/office/drawing/2014/main" id="{537273C4-9A1A-1178-7EE6-527CA0CD1B2A}"/>
              </a:ext>
            </a:extLst>
          </p:cNvPr>
          <p:cNvSpPr txBox="1">
            <a:spLocks/>
          </p:cNvSpPr>
          <p:nvPr/>
        </p:nvSpPr>
        <p:spPr>
          <a:xfrm>
            <a:off x="156532" y="3687638"/>
            <a:ext cx="7772399" cy="320601"/>
          </a:xfrm>
          <a:prstGeom prst="rect">
            <a:avLst/>
          </a:prstGeom>
        </p:spPr>
        <p:txBody>
          <a:bodyPr vert="horz" wrap="square" lIns="0" tIns="12700" rIns="0" bIns="0" rtlCol="0">
            <a:spAutoFit/>
          </a:bodyPr>
          <a:lstStyle>
            <a:lvl1pPr>
              <a:defRPr sz="2600" b="1" i="0">
                <a:solidFill>
                  <a:srgbClr val="231F20"/>
                </a:solidFill>
                <a:latin typeface="Scala Sans Pro"/>
                <a:ea typeface="+mj-ea"/>
                <a:cs typeface="Scala Sans Pro"/>
              </a:defRPr>
            </a:lvl1pPr>
          </a:lstStyle>
          <a:p>
            <a:pPr marL="12700" algn="ctr">
              <a:spcBef>
                <a:spcPts val="100"/>
              </a:spcBef>
            </a:pPr>
            <a:r>
              <a:rPr lang="en-US" sz="2000" spc="114" dirty="0">
                <a:solidFill>
                  <a:srgbClr val="555555"/>
                </a:solidFill>
                <a:latin typeface="Map Roman Normal" pitchFamily="50" charset="0"/>
                <a:cs typeface="Garamond"/>
              </a:rPr>
              <a:t>Conference Anthology </a:t>
            </a:r>
          </a:p>
        </p:txBody>
      </p:sp>
      <p:pic>
        <p:nvPicPr>
          <p:cNvPr id="7" name="Picture 6" descr="Drawing of G.I.Gurdjieff. in black and gray.">
            <a:extLst>
              <a:ext uri="{FF2B5EF4-FFF2-40B4-BE49-F238E27FC236}">
                <a16:creationId xmlns:a16="http://schemas.microsoft.com/office/drawing/2014/main" id="{E602CB77-774A-17BA-7847-DCB15EC688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3194" y="4184704"/>
            <a:ext cx="6154009" cy="6106377"/>
          </a:xfrm>
          <a:prstGeom prst="rect">
            <a:avLst/>
          </a:prstGeom>
        </p:spPr>
      </p:pic>
    </p:spTree>
    <p:extLst>
      <p:ext uri="{BB962C8B-B14F-4D97-AF65-F5344CB8AC3E}">
        <p14:creationId xmlns:p14="http://schemas.microsoft.com/office/powerpoint/2010/main" val="152831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63217-C84A-64F8-57C5-07D722502ED1}"/>
            </a:ext>
          </a:extLst>
        </p:cNvPr>
        <p:cNvGrpSpPr/>
        <p:nvPr/>
      </p:nvGrpSpPr>
      <p:grpSpPr>
        <a:xfrm>
          <a:off x="0" y="0"/>
          <a:ext cx="0" cy="0"/>
          <a:chOff x="0" y="0"/>
          <a:chExt cx="0" cy="0"/>
        </a:xfrm>
      </p:grpSpPr>
      <p:pic>
        <p:nvPicPr>
          <p:cNvPr id="2" name="Picture 1" descr="David Applebaum greeting a friend at the conference">
            <a:extLst>
              <a:ext uri="{FF2B5EF4-FFF2-40B4-BE49-F238E27FC236}">
                <a16:creationId xmlns:a16="http://schemas.microsoft.com/office/drawing/2014/main" id="{3E257FAC-8FF8-98F2-E3AF-77F837DFC83C}"/>
              </a:ext>
            </a:extLst>
          </p:cNvPr>
          <p:cNvPicPr>
            <a:picLocks noChangeAspect="1"/>
          </p:cNvPicPr>
          <p:nvPr/>
        </p:nvPicPr>
        <p:blipFill>
          <a:blip r:embed="rId2" cstate="print">
            <a:extLst>
              <a:ext uri="{28A0092B-C50C-407E-A947-70E740481C1C}">
                <a14:useLocalDpi xmlns:a14="http://schemas.microsoft.com/office/drawing/2010/main" val="0"/>
              </a:ext>
            </a:extLst>
          </a:blip>
          <a:srcRect b="15746"/>
          <a:stretch/>
        </p:blipFill>
        <p:spPr>
          <a:xfrm>
            <a:off x="-642003" y="-19454"/>
            <a:ext cx="4395461" cy="2471989"/>
          </a:xfrm>
          <a:prstGeom prst="rect">
            <a:avLst/>
          </a:prstGeom>
        </p:spPr>
      </p:pic>
      <p:pic>
        <p:nvPicPr>
          <p:cNvPr id="5" name="Picture 4" descr="A group of women standing in a crowd&#10;&#10;">
            <a:extLst>
              <a:ext uri="{FF2B5EF4-FFF2-40B4-BE49-F238E27FC236}">
                <a16:creationId xmlns:a16="http://schemas.microsoft.com/office/drawing/2014/main" id="{9B4CEE5C-0CCD-FF93-F3C8-9848D6CE8AA7}"/>
              </a:ext>
            </a:extLst>
          </p:cNvPr>
          <p:cNvPicPr>
            <a:picLocks noChangeAspect="1"/>
          </p:cNvPicPr>
          <p:nvPr/>
        </p:nvPicPr>
        <p:blipFill>
          <a:blip r:embed="rId3" cstate="print">
            <a:extLst>
              <a:ext uri="{28A0092B-C50C-407E-A947-70E740481C1C}">
                <a14:useLocalDpi xmlns:a14="http://schemas.microsoft.com/office/drawing/2010/main" val="0"/>
              </a:ext>
            </a:extLst>
          </a:blip>
          <a:srcRect b="15746"/>
          <a:stretch/>
        </p:blipFill>
        <p:spPr>
          <a:xfrm>
            <a:off x="3910315" y="0"/>
            <a:ext cx="4395464" cy="2471990"/>
          </a:xfrm>
          <a:prstGeom prst="rect">
            <a:avLst/>
          </a:prstGeom>
        </p:spPr>
      </p:pic>
      <p:pic>
        <p:nvPicPr>
          <p:cNvPr id="6" name="Picture 5" descr="A group of people talking, including Ravi Ravindra and Cynthia Burgeault">
            <a:extLst>
              <a:ext uri="{FF2B5EF4-FFF2-40B4-BE49-F238E27FC236}">
                <a16:creationId xmlns:a16="http://schemas.microsoft.com/office/drawing/2014/main" id="{28477A40-753A-334E-E919-2D24E6C6ECF6}"/>
              </a:ext>
            </a:extLst>
          </p:cNvPr>
          <p:cNvPicPr>
            <a:picLocks noChangeAspect="1"/>
          </p:cNvPicPr>
          <p:nvPr/>
        </p:nvPicPr>
        <p:blipFill>
          <a:blip r:embed="rId4" cstate="print">
            <a:extLst>
              <a:ext uri="{28A0092B-C50C-407E-A947-70E740481C1C}">
                <a14:useLocalDpi xmlns:a14="http://schemas.microsoft.com/office/drawing/2010/main" val="0"/>
              </a:ext>
            </a:extLst>
          </a:blip>
          <a:srcRect r="7234" b="15746"/>
          <a:stretch/>
        </p:blipFill>
        <p:spPr>
          <a:xfrm>
            <a:off x="1845317" y="2590800"/>
            <a:ext cx="4022083" cy="2438400"/>
          </a:xfrm>
          <a:prstGeom prst="rect">
            <a:avLst/>
          </a:prstGeom>
        </p:spPr>
      </p:pic>
      <p:pic>
        <p:nvPicPr>
          <p:cNvPr id="9" name="Picture 8" descr="Cynthia Reeves">
            <a:extLst>
              <a:ext uri="{FF2B5EF4-FFF2-40B4-BE49-F238E27FC236}">
                <a16:creationId xmlns:a16="http://schemas.microsoft.com/office/drawing/2014/main" id="{9A966AA4-3BF3-66E5-5724-CA964F10D239}"/>
              </a:ext>
            </a:extLst>
          </p:cNvPr>
          <p:cNvPicPr>
            <a:picLocks noChangeAspect="1"/>
          </p:cNvPicPr>
          <p:nvPr/>
        </p:nvPicPr>
        <p:blipFill>
          <a:blip r:embed="rId5" cstate="print">
            <a:extLst>
              <a:ext uri="{28A0092B-C50C-407E-A947-70E740481C1C}">
                <a14:useLocalDpi xmlns:a14="http://schemas.microsoft.com/office/drawing/2010/main" val="0"/>
              </a:ext>
            </a:extLst>
          </a:blip>
          <a:srcRect l="70651" t="8913" r="-8725" b="30243"/>
          <a:stretch/>
        </p:blipFill>
        <p:spPr>
          <a:xfrm>
            <a:off x="6019800" y="2590800"/>
            <a:ext cx="2285979" cy="2438400"/>
          </a:xfrm>
          <a:prstGeom prst="rect">
            <a:avLst/>
          </a:prstGeom>
        </p:spPr>
      </p:pic>
      <p:pic>
        <p:nvPicPr>
          <p:cNvPr id="19" name="Picture 18" descr="A group of people sitting in a room&#10;&#10;">
            <a:extLst>
              <a:ext uri="{FF2B5EF4-FFF2-40B4-BE49-F238E27FC236}">
                <a16:creationId xmlns:a16="http://schemas.microsoft.com/office/drawing/2014/main" id="{F3D9BE59-85AA-78B7-EC5C-215F725F958A}"/>
              </a:ext>
            </a:extLst>
          </p:cNvPr>
          <p:cNvPicPr>
            <a:picLocks noChangeAspect="1"/>
          </p:cNvPicPr>
          <p:nvPr/>
        </p:nvPicPr>
        <p:blipFill>
          <a:blip r:embed="rId6" cstate="print">
            <a:extLst>
              <a:ext uri="{28A0092B-C50C-407E-A947-70E740481C1C}">
                <a14:useLocalDpi xmlns:a14="http://schemas.microsoft.com/office/drawing/2010/main" val="0"/>
              </a:ext>
            </a:extLst>
          </a:blip>
          <a:srcRect t="15746"/>
          <a:stretch/>
        </p:blipFill>
        <p:spPr>
          <a:xfrm>
            <a:off x="3910012" y="5181600"/>
            <a:ext cx="3862084" cy="2172020"/>
          </a:xfrm>
          <a:prstGeom prst="rect">
            <a:avLst/>
          </a:prstGeom>
        </p:spPr>
      </p:pic>
      <p:pic>
        <p:nvPicPr>
          <p:cNvPr id="23" name="Picture 22" descr="Prof. Charles Stang, Prof. Carole Cusack and Alexandre de Salzmann sitting on the podium">
            <a:extLst>
              <a:ext uri="{FF2B5EF4-FFF2-40B4-BE49-F238E27FC236}">
                <a16:creationId xmlns:a16="http://schemas.microsoft.com/office/drawing/2014/main" id="{8DE8D276-FBBF-9F31-1AD3-AEFD52F0489B}"/>
              </a:ext>
            </a:extLst>
          </p:cNvPr>
          <p:cNvPicPr>
            <a:picLocks noChangeAspect="1"/>
          </p:cNvPicPr>
          <p:nvPr/>
        </p:nvPicPr>
        <p:blipFill>
          <a:blip r:embed="rId7" cstate="print">
            <a:extLst>
              <a:ext uri="{28A0092B-C50C-407E-A947-70E740481C1C}">
                <a14:useLocalDpi xmlns:a14="http://schemas.microsoft.com/office/drawing/2010/main" val="0"/>
              </a:ext>
            </a:extLst>
          </a:blip>
          <a:srcRect l="-993" t="15216" r="993" b="28058"/>
          <a:stretch/>
        </p:blipFill>
        <p:spPr>
          <a:xfrm>
            <a:off x="-99577" y="7506020"/>
            <a:ext cx="7948178" cy="3009580"/>
          </a:xfrm>
          <a:prstGeom prst="rect">
            <a:avLst/>
          </a:prstGeom>
        </p:spPr>
      </p:pic>
      <p:pic>
        <p:nvPicPr>
          <p:cNvPr id="25" name="Picture 24" descr="Gabrielle Lubtchansky at a podium">
            <a:extLst>
              <a:ext uri="{FF2B5EF4-FFF2-40B4-BE49-F238E27FC236}">
                <a16:creationId xmlns:a16="http://schemas.microsoft.com/office/drawing/2014/main" id="{3BAD43A4-7494-03A0-4AF8-50EFE82AB8EC}"/>
              </a:ext>
            </a:extLst>
          </p:cNvPr>
          <p:cNvPicPr>
            <a:picLocks noChangeAspect="1"/>
          </p:cNvPicPr>
          <p:nvPr/>
        </p:nvPicPr>
        <p:blipFill>
          <a:blip r:embed="rId8" cstate="print">
            <a:extLst>
              <a:ext uri="{28A0092B-C50C-407E-A947-70E740481C1C}">
                <a14:useLocalDpi xmlns:a14="http://schemas.microsoft.com/office/drawing/2010/main" val="0"/>
              </a:ext>
            </a:extLst>
          </a:blip>
          <a:srcRect l="10644" t="34929" r="30097"/>
          <a:stretch/>
        </p:blipFill>
        <p:spPr>
          <a:xfrm rot="5400000">
            <a:off x="-405827" y="2917486"/>
            <a:ext cx="2438401" cy="1785027"/>
          </a:xfrm>
          <a:prstGeom prst="rect">
            <a:avLst/>
          </a:prstGeom>
        </p:spPr>
      </p:pic>
      <p:pic>
        <p:nvPicPr>
          <p:cNvPr id="1026" name="Picture 2" descr="Charles Langmuir, Cynthia Reeves talking with Alexandre de Salzmann">
            <a:extLst>
              <a:ext uri="{FF2B5EF4-FFF2-40B4-BE49-F238E27FC236}">
                <a16:creationId xmlns:a16="http://schemas.microsoft.com/office/drawing/2014/main" id="{2D779967-57A0-3DF9-FD4A-0656DDE4F60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398" r="4004" b="10225"/>
          <a:stretch/>
        </p:blipFill>
        <p:spPr bwMode="auto">
          <a:xfrm>
            <a:off x="0" y="5180012"/>
            <a:ext cx="3753458" cy="217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6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556BF9-FD0C-5281-84B6-4725D793229B}"/>
              </a:ext>
            </a:extLst>
          </p:cNvPr>
          <p:cNvSpPr/>
          <p:nvPr/>
        </p:nvSpPr>
        <p:spPr>
          <a:xfrm>
            <a:off x="-63194" y="-89516"/>
            <a:ext cx="8140393" cy="10210000"/>
          </a:xfrm>
          <a:prstGeom prst="rect">
            <a:avLst/>
          </a:prstGeom>
          <a:solidFill>
            <a:srgbClr val="3231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p:cNvGrpSpPr/>
          <p:nvPr/>
        </p:nvGrpSpPr>
        <p:grpSpPr>
          <a:xfrm>
            <a:off x="1676400" y="1892366"/>
            <a:ext cx="3858895" cy="1364617"/>
            <a:chOff x="1956803" y="1832292"/>
            <a:chExt cx="3858895" cy="1364617"/>
          </a:xfrm>
        </p:grpSpPr>
        <p:sp>
          <p:nvSpPr>
            <p:cNvPr id="4" name="object 4"/>
            <p:cNvSpPr/>
            <p:nvPr/>
          </p:nvSpPr>
          <p:spPr>
            <a:xfrm>
              <a:off x="2726575" y="2800781"/>
              <a:ext cx="3061335" cy="5715"/>
            </a:xfrm>
            <a:custGeom>
              <a:avLst/>
              <a:gdLst/>
              <a:ahLst/>
              <a:cxnLst/>
              <a:rect l="l" t="t" r="r" b="b"/>
              <a:pathLst>
                <a:path w="3061335" h="5714">
                  <a:moveTo>
                    <a:pt x="3061220" y="0"/>
                  </a:moveTo>
                  <a:lnTo>
                    <a:pt x="0" y="0"/>
                  </a:lnTo>
                  <a:lnTo>
                    <a:pt x="0" y="5422"/>
                  </a:lnTo>
                  <a:lnTo>
                    <a:pt x="3061220" y="5422"/>
                  </a:lnTo>
                  <a:lnTo>
                    <a:pt x="3061220" y="0"/>
                  </a:lnTo>
                  <a:close/>
                </a:path>
              </a:pathLst>
            </a:custGeom>
            <a:solidFill>
              <a:srgbClr val="FFFFFF"/>
            </a:solidFill>
          </p:spPr>
          <p:txBody>
            <a:bodyPr wrap="square" lIns="0" tIns="0" rIns="0" bIns="0" rtlCol="0"/>
            <a:lstStyle/>
            <a:p>
              <a:endParaRPr>
                <a:latin typeface="Garamond" panose="02020404030301010803" pitchFamily="18" charset="0"/>
              </a:endParaRPr>
            </a:p>
          </p:txBody>
        </p:sp>
        <p:pic>
          <p:nvPicPr>
            <p:cNvPr id="5" name="object 5"/>
            <p:cNvPicPr/>
            <p:nvPr/>
          </p:nvPicPr>
          <p:blipFill>
            <a:blip r:embed="rId2" cstate="print"/>
            <a:stretch>
              <a:fillRect/>
            </a:stretch>
          </p:blipFill>
          <p:spPr>
            <a:xfrm>
              <a:off x="2735671" y="3045603"/>
              <a:ext cx="164274" cy="147510"/>
            </a:xfrm>
            <a:prstGeom prst="rect">
              <a:avLst/>
            </a:prstGeom>
          </p:spPr>
        </p:pic>
        <p:pic>
          <p:nvPicPr>
            <p:cNvPr id="6" name="object 6"/>
            <p:cNvPicPr/>
            <p:nvPr/>
          </p:nvPicPr>
          <p:blipFill>
            <a:blip r:embed="rId3" cstate="print"/>
            <a:stretch>
              <a:fillRect/>
            </a:stretch>
          </p:blipFill>
          <p:spPr>
            <a:xfrm>
              <a:off x="2919625" y="3040882"/>
              <a:ext cx="149974" cy="152234"/>
            </a:xfrm>
            <a:prstGeom prst="rect">
              <a:avLst/>
            </a:prstGeom>
          </p:spPr>
        </p:pic>
        <p:pic>
          <p:nvPicPr>
            <p:cNvPr id="7" name="object 7"/>
            <p:cNvPicPr/>
            <p:nvPr/>
          </p:nvPicPr>
          <p:blipFill>
            <a:blip r:embed="rId4" cstate="print"/>
            <a:stretch>
              <a:fillRect/>
            </a:stretch>
          </p:blipFill>
          <p:spPr>
            <a:xfrm>
              <a:off x="3095536" y="3040886"/>
              <a:ext cx="444341" cy="156022"/>
            </a:xfrm>
            <a:prstGeom prst="rect">
              <a:avLst/>
            </a:prstGeom>
          </p:spPr>
        </p:pic>
        <p:pic>
          <p:nvPicPr>
            <p:cNvPr id="8" name="object 8"/>
            <p:cNvPicPr/>
            <p:nvPr/>
          </p:nvPicPr>
          <p:blipFill>
            <a:blip r:embed="rId5" cstate="print"/>
            <a:stretch>
              <a:fillRect/>
            </a:stretch>
          </p:blipFill>
          <p:spPr>
            <a:xfrm>
              <a:off x="3561342" y="3045598"/>
              <a:ext cx="136791" cy="147523"/>
            </a:xfrm>
            <a:prstGeom prst="rect">
              <a:avLst/>
            </a:prstGeom>
          </p:spPr>
        </p:pic>
        <p:pic>
          <p:nvPicPr>
            <p:cNvPr id="9" name="object 9"/>
            <p:cNvPicPr/>
            <p:nvPr/>
          </p:nvPicPr>
          <p:blipFill>
            <a:blip r:embed="rId6" cstate="print"/>
            <a:stretch>
              <a:fillRect/>
            </a:stretch>
          </p:blipFill>
          <p:spPr>
            <a:xfrm>
              <a:off x="3719836" y="3045595"/>
              <a:ext cx="144830" cy="147523"/>
            </a:xfrm>
            <a:prstGeom prst="rect">
              <a:avLst/>
            </a:prstGeom>
          </p:spPr>
        </p:pic>
        <p:pic>
          <p:nvPicPr>
            <p:cNvPr id="10" name="object 10"/>
            <p:cNvPicPr/>
            <p:nvPr/>
          </p:nvPicPr>
          <p:blipFill>
            <a:blip r:embed="rId7" cstate="print"/>
            <a:stretch>
              <a:fillRect/>
            </a:stretch>
          </p:blipFill>
          <p:spPr>
            <a:xfrm>
              <a:off x="3966597" y="3045605"/>
              <a:ext cx="123380" cy="147510"/>
            </a:xfrm>
            <a:prstGeom prst="rect">
              <a:avLst/>
            </a:prstGeom>
          </p:spPr>
        </p:pic>
        <p:sp>
          <p:nvSpPr>
            <p:cNvPr id="11" name="object 11"/>
            <p:cNvSpPr/>
            <p:nvPr/>
          </p:nvSpPr>
          <p:spPr>
            <a:xfrm>
              <a:off x="4124413" y="3045599"/>
              <a:ext cx="18415" cy="147955"/>
            </a:xfrm>
            <a:custGeom>
              <a:avLst/>
              <a:gdLst/>
              <a:ahLst/>
              <a:cxnLst/>
              <a:rect l="l" t="t" r="r" b="b"/>
              <a:pathLst>
                <a:path w="18414" h="147955">
                  <a:moveTo>
                    <a:pt x="18338" y="0"/>
                  </a:moveTo>
                  <a:lnTo>
                    <a:pt x="0" y="0"/>
                  </a:lnTo>
                  <a:lnTo>
                    <a:pt x="0" y="147523"/>
                  </a:lnTo>
                  <a:lnTo>
                    <a:pt x="18338" y="147523"/>
                  </a:lnTo>
                  <a:lnTo>
                    <a:pt x="18338" y="0"/>
                  </a:lnTo>
                  <a:close/>
                </a:path>
              </a:pathLst>
            </a:custGeom>
            <a:solidFill>
              <a:srgbClr val="FFFFFF"/>
            </a:solidFill>
          </p:spPr>
          <p:txBody>
            <a:bodyPr wrap="square" lIns="0" tIns="0" rIns="0" bIns="0" rtlCol="0"/>
            <a:lstStyle/>
            <a:p>
              <a:endParaRPr>
                <a:latin typeface="Garamond" panose="02020404030301010803" pitchFamily="18" charset="0"/>
              </a:endParaRPr>
            </a:p>
          </p:txBody>
        </p:sp>
        <p:pic>
          <p:nvPicPr>
            <p:cNvPr id="12" name="object 12"/>
            <p:cNvPicPr/>
            <p:nvPr/>
          </p:nvPicPr>
          <p:blipFill>
            <a:blip r:embed="rId8" cstate="print"/>
            <a:stretch>
              <a:fillRect/>
            </a:stretch>
          </p:blipFill>
          <p:spPr>
            <a:xfrm>
              <a:off x="4167778" y="3045602"/>
              <a:ext cx="126479" cy="151307"/>
            </a:xfrm>
            <a:prstGeom prst="rect">
              <a:avLst/>
            </a:prstGeom>
          </p:spPr>
        </p:pic>
        <p:sp>
          <p:nvSpPr>
            <p:cNvPr id="13" name="object 13"/>
            <p:cNvSpPr/>
            <p:nvPr/>
          </p:nvSpPr>
          <p:spPr>
            <a:xfrm>
              <a:off x="4319549" y="3045599"/>
              <a:ext cx="18415" cy="147955"/>
            </a:xfrm>
            <a:custGeom>
              <a:avLst/>
              <a:gdLst/>
              <a:ahLst/>
              <a:cxnLst/>
              <a:rect l="l" t="t" r="r" b="b"/>
              <a:pathLst>
                <a:path w="18414" h="147955">
                  <a:moveTo>
                    <a:pt x="18338" y="0"/>
                  </a:moveTo>
                  <a:lnTo>
                    <a:pt x="0" y="0"/>
                  </a:lnTo>
                  <a:lnTo>
                    <a:pt x="0" y="147523"/>
                  </a:lnTo>
                  <a:lnTo>
                    <a:pt x="18338" y="147523"/>
                  </a:lnTo>
                  <a:lnTo>
                    <a:pt x="18338" y="0"/>
                  </a:lnTo>
                  <a:close/>
                </a:path>
              </a:pathLst>
            </a:custGeom>
            <a:solidFill>
              <a:srgbClr val="FFFFFF"/>
            </a:solidFill>
          </p:spPr>
          <p:txBody>
            <a:bodyPr wrap="square" lIns="0" tIns="0" rIns="0" bIns="0" rtlCol="0"/>
            <a:lstStyle/>
            <a:p>
              <a:endParaRPr>
                <a:latin typeface="Garamond" panose="02020404030301010803" pitchFamily="18" charset="0"/>
              </a:endParaRPr>
            </a:p>
          </p:txBody>
        </p:sp>
        <p:pic>
          <p:nvPicPr>
            <p:cNvPr id="14" name="object 14"/>
            <p:cNvPicPr/>
            <p:nvPr/>
          </p:nvPicPr>
          <p:blipFill>
            <a:blip r:embed="rId9" cstate="print"/>
            <a:stretch>
              <a:fillRect/>
            </a:stretch>
          </p:blipFill>
          <p:spPr>
            <a:xfrm>
              <a:off x="4385474" y="3045602"/>
              <a:ext cx="120929" cy="148856"/>
            </a:xfrm>
            <a:prstGeom prst="rect">
              <a:avLst/>
            </a:prstGeom>
          </p:spPr>
        </p:pic>
        <p:sp>
          <p:nvSpPr>
            <p:cNvPr id="15" name="object 15"/>
            <p:cNvSpPr/>
            <p:nvPr/>
          </p:nvSpPr>
          <p:spPr>
            <a:xfrm>
              <a:off x="4554016" y="3045599"/>
              <a:ext cx="18415" cy="147955"/>
            </a:xfrm>
            <a:custGeom>
              <a:avLst/>
              <a:gdLst/>
              <a:ahLst/>
              <a:cxnLst/>
              <a:rect l="l" t="t" r="r" b="b"/>
              <a:pathLst>
                <a:path w="18414" h="147955">
                  <a:moveTo>
                    <a:pt x="18338" y="0"/>
                  </a:moveTo>
                  <a:lnTo>
                    <a:pt x="0" y="0"/>
                  </a:lnTo>
                  <a:lnTo>
                    <a:pt x="0" y="147523"/>
                  </a:lnTo>
                  <a:lnTo>
                    <a:pt x="18338" y="147523"/>
                  </a:lnTo>
                  <a:lnTo>
                    <a:pt x="18338" y="0"/>
                  </a:lnTo>
                  <a:close/>
                </a:path>
              </a:pathLst>
            </a:custGeom>
            <a:solidFill>
              <a:srgbClr val="FFFFFF"/>
            </a:solidFill>
          </p:spPr>
          <p:txBody>
            <a:bodyPr wrap="square" lIns="0" tIns="0" rIns="0" bIns="0" rtlCol="0"/>
            <a:lstStyle/>
            <a:p>
              <a:endParaRPr>
                <a:latin typeface="Garamond" panose="02020404030301010803" pitchFamily="18" charset="0"/>
              </a:endParaRPr>
            </a:p>
          </p:txBody>
        </p:sp>
        <p:pic>
          <p:nvPicPr>
            <p:cNvPr id="16" name="object 16"/>
            <p:cNvPicPr/>
            <p:nvPr/>
          </p:nvPicPr>
          <p:blipFill>
            <a:blip r:embed="rId10" cstate="print"/>
            <a:stretch>
              <a:fillRect/>
            </a:stretch>
          </p:blipFill>
          <p:spPr>
            <a:xfrm>
              <a:off x="4597392" y="3045604"/>
              <a:ext cx="253613" cy="147523"/>
            </a:xfrm>
            <a:prstGeom prst="rect">
              <a:avLst/>
            </a:prstGeom>
          </p:spPr>
        </p:pic>
        <p:pic>
          <p:nvPicPr>
            <p:cNvPr id="17" name="object 17"/>
            <p:cNvPicPr/>
            <p:nvPr/>
          </p:nvPicPr>
          <p:blipFill>
            <a:blip r:embed="rId11" cstate="print"/>
            <a:stretch>
              <a:fillRect/>
            </a:stretch>
          </p:blipFill>
          <p:spPr>
            <a:xfrm>
              <a:off x="4917620" y="3043124"/>
              <a:ext cx="96100" cy="152908"/>
            </a:xfrm>
            <a:prstGeom prst="rect">
              <a:avLst/>
            </a:prstGeom>
          </p:spPr>
        </p:pic>
        <p:pic>
          <p:nvPicPr>
            <p:cNvPr id="18" name="object 18"/>
            <p:cNvPicPr/>
            <p:nvPr/>
          </p:nvPicPr>
          <p:blipFill>
            <a:blip r:embed="rId12" cstate="print"/>
            <a:stretch>
              <a:fillRect/>
            </a:stretch>
          </p:blipFill>
          <p:spPr>
            <a:xfrm>
              <a:off x="5035838" y="3042897"/>
              <a:ext cx="118922" cy="153136"/>
            </a:xfrm>
            <a:prstGeom prst="rect">
              <a:avLst/>
            </a:prstGeom>
          </p:spPr>
        </p:pic>
        <p:sp>
          <p:nvSpPr>
            <p:cNvPr id="19" name="object 19"/>
            <p:cNvSpPr/>
            <p:nvPr/>
          </p:nvSpPr>
          <p:spPr>
            <a:xfrm>
              <a:off x="5183137" y="3045802"/>
              <a:ext cx="123825" cy="147320"/>
            </a:xfrm>
            <a:custGeom>
              <a:avLst/>
              <a:gdLst/>
              <a:ahLst/>
              <a:cxnLst/>
              <a:rect l="l" t="t" r="r" b="b"/>
              <a:pathLst>
                <a:path w="123825" h="147319">
                  <a:moveTo>
                    <a:pt x="123609" y="0"/>
                  </a:moveTo>
                  <a:lnTo>
                    <a:pt x="105270" y="0"/>
                  </a:lnTo>
                  <a:lnTo>
                    <a:pt x="105270" y="63500"/>
                  </a:lnTo>
                  <a:lnTo>
                    <a:pt x="18338" y="63500"/>
                  </a:lnTo>
                  <a:lnTo>
                    <a:pt x="18338" y="0"/>
                  </a:lnTo>
                  <a:lnTo>
                    <a:pt x="0" y="0"/>
                  </a:lnTo>
                  <a:lnTo>
                    <a:pt x="0" y="63500"/>
                  </a:lnTo>
                  <a:lnTo>
                    <a:pt x="0" y="80010"/>
                  </a:lnTo>
                  <a:lnTo>
                    <a:pt x="0" y="147320"/>
                  </a:lnTo>
                  <a:lnTo>
                    <a:pt x="18338" y="147320"/>
                  </a:lnTo>
                  <a:lnTo>
                    <a:pt x="18338" y="80010"/>
                  </a:lnTo>
                  <a:lnTo>
                    <a:pt x="105270" y="80010"/>
                  </a:lnTo>
                  <a:lnTo>
                    <a:pt x="105270" y="147320"/>
                  </a:lnTo>
                  <a:lnTo>
                    <a:pt x="123609" y="147320"/>
                  </a:lnTo>
                  <a:lnTo>
                    <a:pt x="123609" y="80010"/>
                  </a:lnTo>
                  <a:lnTo>
                    <a:pt x="123609" y="63500"/>
                  </a:lnTo>
                  <a:lnTo>
                    <a:pt x="123609" y="0"/>
                  </a:lnTo>
                  <a:close/>
                </a:path>
              </a:pathLst>
            </a:custGeom>
            <a:solidFill>
              <a:srgbClr val="FFFFFF"/>
            </a:solidFill>
          </p:spPr>
          <p:txBody>
            <a:bodyPr wrap="square" lIns="0" tIns="0" rIns="0" bIns="0" rtlCol="0"/>
            <a:lstStyle/>
            <a:p>
              <a:endParaRPr>
                <a:latin typeface="Garamond" panose="02020404030301010803" pitchFamily="18" charset="0"/>
              </a:endParaRPr>
            </a:p>
          </p:txBody>
        </p:sp>
        <p:pic>
          <p:nvPicPr>
            <p:cNvPr id="20" name="object 20"/>
            <p:cNvPicPr/>
            <p:nvPr/>
          </p:nvPicPr>
          <p:blipFill>
            <a:blip r:embed="rId13" cstate="print"/>
            <a:stretch>
              <a:fillRect/>
            </a:stretch>
          </p:blipFill>
          <p:spPr>
            <a:xfrm>
              <a:off x="5341174" y="3042897"/>
              <a:ext cx="148209" cy="153136"/>
            </a:xfrm>
            <a:prstGeom prst="rect">
              <a:avLst/>
            </a:prstGeom>
          </p:spPr>
        </p:pic>
        <p:pic>
          <p:nvPicPr>
            <p:cNvPr id="21" name="object 21"/>
            <p:cNvPicPr/>
            <p:nvPr/>
          </p:nvPicPr>
          <p:blipFill>
            <a:blip r:embed="rId14" cstate="print"/>
            <a:stretch>
              <a:fillRect/>
            </a:stretch>
          </p:blipFill>
          <p:spPr>
            <a:xfrm>
              <a:off x="5510617" y="3042897"/>
              <a:ext cx="148183" cy="153136"/>
            </a:xfrm>
            <a:prstGeom prst="rect">
              <a:avLst/>
            </a:prstGeom>
          </p:spPr>
        </p:pic>
        <p:sp>
          <p:nvSpPr>
            <p:cNvPr id="22" name="object 22"/>
            <p:cNvSpPr/>
            <p:nvPr/>
          </p:nvSpPr>
          <p:spPr>
            <a:xfrm>
              <a:off x="1956803" y="1832292"/>
              <a:ext cx="3858895" cy="1361440"/>
            </a:xfrm>
            <a:custGeom>
              <a:avLst/>
              <a:gdLst/>
              <a:ahLst/>
              <a:cxnLst/>
              <a:rect l="l" t="t" r="r" b="b"/>
              <a:pathLst>
                <a:path w="3858895" h="1361439">
                  <a:moveTo>
                    <a:pt x="623227" y="214147"/>
                  </a:moveTo>
                  <a:lnTo>
                    <a:pt x="619671" y="175094"/>
                  </a:lnTo>
                  <a:lnTo>
                    <a:pt x="599617" y="112814"/>
                  </a:lnTo>
                  <a:lnTo>
                    <a:pt x="589534" y="93167"/>
                  </a:lnTo>
                  <a:lnTo>
                    <a:pt x="589534" y="222364"/>
                  </a:lnTo>
                  <a:lnTo>
                    <a:pt x="585203" y="266319"/>
                  </a:lnTo>
                  <a:lnTo>
                    <a:pt x="573786" y="312204"/>
                  </a:lnTo>
                  <a:lnTo>
                    <a:pt x="555332" y="360794"/>
                  </a:lnTo>
                  <a:lnTo>
                    <a:pt x="529920" y="412851"/>
                  </a:lnTo>
                  <a:lnTo>
                    <a:pt x="506730" y="361315"/>
                  </a:lnTo>
                  <a:lnTo>
                    <a:pt x="498411" y="335584"/>
                  </a:lnTo>
                  <a:lnTo>
                    <a:pt x="498411" y="494004"/>
                  </a:lnTo>
                  <a:lnTo>
                    <a:pt x="490537" y="537222"/>
                  </a:lnTo>
                  <a:lnTo>
                    <a:pt x="474903" y="580313"/>
                  </a:lnTo>
                  <a:lnTo>
                    <a:pt x="452640" y="622058"/>
                  </a:lnTo>
                  <a:lnTo>
                    <a:pt x="424903" y="661225"/>
                  </a:lnTo>
                  <a:lnTo>
                    <a:pt x="392861" y="696569"/>
                  </a:lnTo>
                  <a:lnTo>
                    <a:pt x="357644" y="726871"/>
                  </a:lnTo>
                  <a:lnTo>
                    <a:pt x="320421" y="750900"/>
                  </a:lnTo>
                  <a:lnTo>
                    <a:pt x="282321" y="767410"/>
                  </a:lnTo>
                  <a:lnTo>
                    <a:pt x="244525" y="775182"/>
                  </a:lnTo>
                  <a:lnTo>
                    <a:pt x="259651" y="727062"/>
                  </a:lnTo>
                  <a:lnTo>
                    <a:pt x="278815" y="682282"/>
                  </a:lnTo>
                  <a:lnTo>
                    <a:pt x="302374" y="641032"/>
                  </a:lnTo>
                  <a:lnTo>
                    <a:pt x="330669" y="603478"/>
                  </a:lnTo>
                  <a:lnTo>
                    <a:pt x="364083" y="569823"/>
                  </a:lnTo>
                  <a:lnTo>
                    <a:pt x="402932" y="540232"/>
                  </a:lnTo>
                  <a:lnTo>
                    <a:pt x="428802" y="525564"/>
                  </a:lnTo>
                  <a:lnTo>
                    <a:pt x="447395" y="515010"/>
                  </a:lnTo>
                  <a:lnTo>
                    <a:pt x="449237" y="514223"/>
                  </a:lnTo>
                  <a:lnTo>
                    <a:pt x="498411" y="494004"/>
                  </a:lnTo>
                  <a:lnTo>
                    <a:pt x="498411" y="335584"/>
                  </a:lnTo>
                  <a:lnTo>
                    <a:pt x="495744" y="327329"/>
                  </a:lnTo>
                  <a:lnTo>
                    <a:pt x="495744" y="426440"/>
                  </a:lnTo>
                  <a:lnTo>
                    <a:pt x="494817" y="426059"/>
                  </a:lnTo>
                  <a:lnTo>
                    <a:pt x="494817" y="458101"/>
                  </a:lnTo>
                  <a:lnTo>
                    <a:pt x="461924" y="482993"/>
                  </a:lnTo>
                  <a:lnTo>
                    <a:pt x="423926" y="502081"/>
                  </a:lnTo>
                  <a:lnTo>
                    <a:pt x="381838" y="515454"/>
                  </a:lnTo>
                  <a:lnTo>
                    <a:pt x="336689" y="523240"/>
                  </a:lnTo>
                  <a:lnTo>
                    <a:pt x="289471" y="525564"/>
                  </a:lnTo>
                  <a:lnTo>
                    <a:pt x="241211" y="522516"/>
                  </a:lnTo>
                  <a:lnTo>
                    <a:pt x="192938" y="514223"/>
                  </a:lnTo>
                  <a:lnTo>
                    <a:pt x="145643" y="500799"/>
                  </a:lnTo>
                  <a:lnTo>
                    <a:pt x="100355" y="482371"/>
                  </a:lnTo>
                  <a:lnTo>
                    <a:pt x="58089" y="459028"/>
                  </a:lnTo>
                  <a:lnTo>
                    <a:pt x="104660" y="436041"/>
                  </a:lnTo>
                  <a:lnTo>
                    <a:pt x="151384" y="415848"/>
                  </a:lnTo>
                  <a:lnTo>
                    <a:pt x="199656" y="400481"/>
                  </a:lnTo>
                  <a:lnTo>
                    <a:pt x="250850" y="391985"/>
                  </a:lnTo>
                  <a:lnTo>
                    <a:pt x="294474" y="390309"/>
                  </a:lnTo>
                  <a:lnTo>
                    <a:pt x="321246" y="391363"/>
                  </a:lnTo>
                  <a:lnTo>
                    <a:pt x="383806" y="403326"/>
                  </a:lnTo>
                  <a:lnTo>
                    <a:pt x="421982" y="415467"/>
                  </a:lnTo>
                  <a:lnTo>
                    <a:pt x="459562" y="433095"/>
                  </a:lnTo>
                  <a:lnTo>
                    <a:pt x="494817" y="458101"/>
                  </a:lnTo>
                  <a:lnTo>
                    <a:pt x="494817" y="426059"/>
                  </a:lnTo>
                  <a:lnTo>
                    <a:pt x="451319" y="407847"/>
                  </a:lnTo>
                  <a:lnTo>
                    <a:pt x="422389" y="390309"/>
                  </a:lnTo>
                  <a:lnTo>
                    <a:pt x="409841" y="382714"/>
                  </a:lnTo>
                  <a:lnTo>
                    <a:pt x="384530" y="362242"/>
                  </a:lnTo>
                  <a:lnTo>
                    <a:pt x="371754" y="351917"/>
                  </a:lnTo>
                  <a:lnTo>
                    <a:pt x="337515" y="316357"/>
                  </a:lnTo>
                  <a:lnTo>
                    <a:pt x="307568" y="276910"/>
                  </a:lnTo>
                  <a:lnTo>
                    <a:pt x="282384" y="234492"/>
                  </a:lnTo>
                  <a:lnTo>
                    <a:pt x="262382" y="189992"/>
                  </a:lnTo>
                  <a:lnTo>
                    <a:pt x="248043" y="144284"/>
                  </a:lnTo>
                  <a:lnTo>
                    <a:pt x="288251" y="155130"/>
                  </a:lnTo>
                  <a:lnTo>
                    <a:pt x="326644" y="171005"/>
                  </a:lnTo>
                  <a:lnTo>
                    <a:pt x="362661" y="191935"/>
                  </a:lnTo>
                  <a:lnTo>
                    <a:pt x="395706" y="217995"/>
                  </a:lnTo>
                  <a:lnTo>
                    <a:pt x="425183" y="249199"/>
                  </a:lnTo>
                  <a:lnTo>
                    <a:pt x="450519" y="285597"/>
                  </a:lnTo>
                  <a:lnTo>
                    <a:pt x="471119" y="327240"/>
                  </a:lnTo>
                  <a:lnTo>
                    <a:pt x="486384" y="374180"/>
                  </a:lnTo>
                  <a:lnTo>
                    <a:pt x="495744" y="426440"/>
                  </a:lnTo>
                  <a:lnTo>
                    <a:pt x="495744" y="327329"/>
                  </a:lnTo>
                  <a:lnTo>
                    <a:pt x="491312" y="313613"/>
                  </a:lnTo>
                  <a:lnTo>
                    <a:pt x="483171" y="268706"/>
                  </a:lnTo>
                  <a:lnTo>
                    <a:pt x="482104" y="234492"/>
                  </a:lnTo>
                  <a:lnTo>
                    <a:pt x="481977" y="230479"/>
                  </a:lnTo>
                  <a:lnTo>
                    <a:pt x="481825" y="225577"/>
                  </a:lnTo>
                  <a:lnTo>
                    <a:pt x="486791" y="183388"/>
                  </a:lnTo>
                  <a:lnTo>
                    <a:pt x="486803" y="183222"/>
                  </a:lnTo>
                  <a:lnTo>
                    <a:pt x="497611" y="140614"/>
                  </a:lnTo>
                  <a:lnTo>
                    <a:pt x="513753" y="96748"/>
                  </a:lnTo>
                  <a:lnTo>
                    <a:pt x="534758" y="50596"/>
                  </a:lnTo>
                  <a:lnTo>
                    <a:pt x="559396" y="94462"/>
                  </a:lnTo>
                  <a:lnTo>
                    <a:pt x="576694" y="137210"/>
                  </a:lnTo>
                  <a:lnTo>
                    <a:pt x="586727" y="179590"/>
                  </a:lnTo>
                  <a:lnTo>
                    <a:pt x="589534" y="222364"/>
                  </a:lnTo>
                  <a:lnTo>
                    <a:pt x="589534" y="93167"/>
                  </a:lnTo>
                  <a:lnTo>
                    <a:pt x="570687" y="56413"/>
                  </a:lnTo>
                  <a:lnTo>
                    <a:pt x="566915" y="50596"/>
                  </a:lnTo>
                  <a:lnTo>
                    <a:pt x="544169" y="15595"/>
                  </a:lnTo>
                  <a:lnTo>
                    <a:pt x="531329" y="0"/>
                  </a:lnTo>
                  <a:lnTo>
                    <a:pt x="505485" y="48133"/>
                  </a:lnTo>
                  <a:lnTo>
                    <a:pt x="483743" y="93726"/>
                  </a:lnTo>
                  <a:lnTo>
                    <a:pt x="466471" y="138303"/>
                  </a:lnTo>
                  <a:lnTo>
                    <a:pt x="454101" y="183222"/>
                  </a:lnTo>
                  <a:lnTo>
                    <a:pt x="454050" y="183388"/>
                  </a:lnTo>
                  <a:lnTo>
                    <a:pt x="446849" y="230479"/>
                  </a:lnTo>
                  <a:lnTo>
                    <a:pt x="417233" y="194627"/>
                  </a:lnTo>
                  <a:lnTo>
                    <a:pt x="382206" y="165150"/>
                  </a:lnTo>
                  <a:lnTo>
                    <a:pt x="347027" y="144284"/>
                  </a:lnTo>
                  <a:lnTo>
                    <a:pt x="300329" y="124383"/>
                  </a:lnTo>
                  <a:lnTo>
                    <a:pt x="255689" y="112636"/>
                  </a:lnTo>
                  <a:lnTo>
                    <a:pt x="210058" y="106349"/>
                  </a:lnTo>
                  <a:lnTo>
                    <a:pt x="221284" y="150634"/>
                  </a:lnTo>
                  <a:lnTo>
                    <a:pt x="235470" y="197053"/>
                  </a:lnTo>
                  <a:lnTo>
                    <a:pt x="253326" y="243497"/>
                  </a:lnTo>
                  <a:lnTo>
                    <a:pt x="275577" y="287909"/>
                  </a:lnTo>
                  <a:lnTo>
                    <a:pt x="302920" y="328180"/>
                  </a:lnTo>
                  <a:lnTo>
                    <a:pt x="336092" y="362242"/>
                  </a:lnTo>
                  <a:lnTo>
                    <a:pt x="286359" y="359168"/>
                  </a:lnTo>
                  <a:lnTo>
                    <a:pt x="235991" y="362458"/>
                  </a:lnTo>
                  <a:lnTo>
                    <a:pt x="185699" y="371792"/>
                  </a:lnTo>
                  <a:lnTo>
                    <a:pt x="136232" y="386867"/>
                  </a:lnTo>
                  <a:lnTo>
                    <a:pt x="88315" y="407377"/>
                  </a:lnTo>
                  <a:lnTo>
                    <a:pt x="42545" y="433095"/>
                  </a:lnTo>
                  <a:lnTo>
                    <a:pt x="0" y="463448"/>
                  </a:lnTo>
                  <a:lnTo>
                    <a:pt x="42329" y="487502"/>
                  </a:lnTo>
                  <a:lnTo>
                    <a:pt x="86385" y="509905"/>
                  </a:lnTo>
                  <a:lnTo>
                    <a:pt x="132461" y="529374"/>
                  </a:lnTo>
                  <a:lnTo>
                    <a:pt x="180848" y="544626"/>
                  </a:lnTo>
                  <a:lnTo>
                    <a:pt x="231838" y="554393"/>
                  </a:lnTo>
                  <a:lnTo>
                    <a:pt x="285711" y="557352"/>
                  </a:lnTo>
                  <a:lnTo>
                    <a:pt x="342773" y="552246"/>
                  </a:lnTo>
                  <a:lnTo>
                    <a:pt x="308076" y="581787"/>
                  </a:lnTo>
                  <a:lnTo>
                    <a:pt x="277964" y="620610"/>
                  </a:lnTo>
                  <a:lnTo>
                    <a:pt x="252539" y="665645"/>
                  </a:lnTo>
                  <a:lnTo>
                    <a:pt x="231889" y="713790"/>
                  </a:lnTo>
                  <a:lnTo>
                    <a:pt x="216103" y="762000"/>
                  </a:lnTo>
                  <a:lnTo>
                    <a:pt x="205282" y="807173"/>
                  </a:lnTo>
                  <a:lnTo>
                    <a:pt x="252133" y="801687"/>
                  </a:lnTo>
                  <a:lnTo>
                    <a:pt x="298259" y="789533"/>
                  </a:lnTo>
                  <a:lnTo>
                    <a:pt x="332155" y="775182"/>
                  </a:lnTo>
                  <a:lnTo>
                    <a:pt x="342480" y="770813"/>
                  </a:lnTo>
                  <a:lnTo>
                    <a:pt x="383578" y="745629"/>
                  </a:lnTo>
                  <a:lnTo>
                    <a:pt x="420357" y="714108"/>
                  </a:lnTo>
                  <a:lnTo>
                    <a:pt x="451624" y="676363"/>
                  </a:lnTo>
                  <a:lnTo>
                    <a:pt x="451523" y="696569"/>
                  </a:lnTo>
                  <a:lnTo>
                    <a:pt x="451446" y="713790"/>
                  </a:lnTo>
                  <a:lnTo>
                    <a:pt x="451358" y="730008"/>
                  </a:lnTo>
                  <a:lnTo>
                    <a:pt x="464235" y="781037"/>
                  </a:lnTo>
                  <a:lnTo>
                    <a:pt x="485648" y="829779"/>
                  </a:lnTo>
                  <a:lnTo>
                    <a:pt x="485736" y="829983"/>
                  </a:lnTo>
                  <a:lnTo>
                    <a:pt x="511365" y="877354"/>
                  </a:lnTo>
                  <a:lnTo>
                    <a:pt x="536600" y="923658"/>
                  </a:lnTo>
                  <a:lnTo>
                    <a:pt x="564743" y="871969"/>
                  </a:lnTo>
                  <a:lnTo>
                    <a:pt x="567601" y="866876"/>
                  </a:lnTo>
                  <a:lnTo>
                    <a:pt x="588264" y="829983"/>
                  </a:lnTo>
                  <a:lnTo>
                    <a:pt x="588378" y="829779"/>
                  </a:lnTo>
                  <a:lnTo>
                    <a:pt x="606894" y="787996"/>
                  </a:lnTo>
                  <a:lnTo>
                    <a:pt x="619671" y="737476"/>
                  </a:lnTo>
                  <a:lnTo>
                    <a:pt x="623163" y="698550"/>
                  </a:lnTo>
                  <a:lnTo>
                    <a:pt x="619823" y="654367"/>
                  </a:lnTo>
                  <a:lnTo>
                    <a:pt x="619798" y="654062"/>
                  </a:lnTo>
                  <a:lnTo>
                    <a:pt x="610196" y="606793"/>
                  </a:lnTo>
                  <a:lnTo>
                    <a:pt x="594995" y="559511"/>
                  </a:lnTo>
                  <a:lnTo>
                    <a:pt x="592391" y="553783"/>
                  </a:lnTo>
                  <a:lnTo>
                    <a:pt x="592391" y="702195"/>
                  </a:lnTo>
                  <a:lnTo>
                    <a:pt x="588213" y="747788"/>
                  </a:lnTo>
                  <a:lnTo>
                    <a:pt x="577519" y="790714"/>
                  </a:lnTo>
                  <a:lnTo>
                    <a:pt x="560806" y="830541"/>
                  </a:lnTo>
                  <a:lnTo>
                    <a:pt x="538581" y="866876"/>
                  </a:lnTo>
                  <a:lnTo>
                    <a:pt x="507250" y="808863"/>
                  </a:lnTo>
                  <a:lnTo>
                    <a:pt x="487146" y="759523"/>
                  </a:lnTo>
                  <a:lnTo>
                    <a:pt x="477062" y="716292"/>
                  </a:lnTo>
                  <a:lnTo>
                    <a:pt x="475754" y="676579"/>
                  </a:lnTo>
                  <a:lnTo>
                    <a:pt x="475792" y="676363"/>
                  </a:lnTo>
                  <a:lnTo>
                    <a:pt x="481990" y="637832"/>
                  </a:lnTo>
                  <a:lnTo>
                    <a:pt x="494563" y="597471"/>
                  </a:lnTo>
                  <a:lnTo>
                    <a:pt x="512216" y="552932"/>
                  </a:lnTo>
                  <a:lnTo>
                    <a:pt x="533742" y="501637"/>
                  </a:lnTo>
                  <a:lnTo>
                    <a:pt x="560730" y="553669"/>
                  </a:lnTo>
                  <a:lnTo>
                    <a:pt x="579158" y="604723"/>
                  </a:lnTo>
                  <a:lnTo>
                    <a:pt x="589483" y="654062"/>
                  </a:lnTo>
                  <a:lnTo>
                    <a:pt x="589546" y="654367"/>
                  </a:lnTo>
                  <a:lnTo>
                    <a:pt x="592391" y="702195"/>
                  </a:lnTo>
                  <a:lnTo>
                    <a:pt x="592391" y="553783"/>
                  </a:lnTo>
                  <a:lnTo>
                    <a:pt x="574802" y="515010"/>
                  </a:lnTo>
                  <a:lnTo>
                    <a:pt x="569925" y="501637"/>
                  </a:lnTo>
                  <a:lnTo>
                    <a:pt x="567131" y="494004"/>
                  </a:lnTo>
                  <a:lnTo>
                    <a:pt x="556336" y="464464"/>
                  </a:lnTo>
                  <a:lnTo>
                    <a:pt x="560031" y="426440"/>
                  </a:lnTo>
                  <a:lnTo>
                    <a:pt x="577316" y="388683"/>
                  </a:lnTo>
                  <a:lnTo>
                    <a:pt x="599617" y="339318"/>
                  </a:lnTo>
                  <a:lnTo>
                    <a:pt x="613283" y="295757"/>
                  </a:lnTo>
                  <a:lnTo>
                    <a:pt x="621118" y="254203"/>
                  </a:lnTo>
                  <a:lnTo>
                    <a:pt x="623227" y="214147"/>
                  </a:lnTo>
                  <a:close/>
                </a:path>
                <a:path w="3858895" h="1361439">
                  <a:moveTo>
                    <a:pt x="903757" y="242951"/>
                  </a:moveTo>
                  <a:lnTo>
                    <a:pt x="891781" y="235432"/>
                  </a:lnTo>
                  <a:lnTo>
                    <a:pt x="878662" y="230162"/>
                  </a:lnTo>
                  <a:lnTo>
                    <a:pt x="864184" y="227050"/>
                  </a:lnTo>
                  <a:lnTo>
                    <a:pt x="848118" y="226021"/>
                  </a:lnTo>
                  <a:lnTo>
                    <a:pt x="827798" y="227431"/>
                  </a:lnTo>
                  <a:lnTo>
                    <a:pt x="781189" y="250736"/>
                  </a:lnTo>
                  <a:lnTo>
                    <a:pt x="755827" y="298310"/>
                  </a:lnTo>
                  <a:lnTo>
                    <a:pt x="754037" y="317144"/>
                  </a:lnTo>
                  <a:lnTo>
                    <a:pt x="756056" y="337527"/>
                  </a:lnTo>
                  <a:lnTo>
                    <a:pt x="771283" y="373761"/>
                  </a:lnTo>
                  <a:lnTo>
                    <a:pt x="811872" y="404761"/>
                  </a:lnTo>
                  <a:lnTo>
                    <a:pt x="848118" y="410133"/>
                  </a:lnTo>
                  <a:lnTo>
                    <a:pt x="855789" y="409943"/>
                  </a:lnTo>
                  <a:lnTo>
                    <a:pt x="893165" y="401815"/>
                  </a:lnTo>
                  <a:lnTo>
                    <a:pt x="883348" y="374002"/>
                  </a:lnTo>
                  <a:lnTo>
                    <a:pt x="873658" y="376580"/>
                  </a:lnTo>
                  <a:lnTo>
                    <a:pt x="864565" y="377990"/>
                  </a:lnTo>
                  <a:lnTo>
                    <a:pt x="855370" y="378421"/>
                  </a:lnTo>
                  <a:lnTo>
                    <a:pt x="829525" y="374002"/>
                  </a:lnTo>
                  <a:lnTo>
                    <a:pt x="829183" y="374002"/>
                  </a:lnTo>
                  <a:lnTo>
                    <a:pt x="808875" y="361162"/>
                  </a:lnTo>
                  <a:lnTo>
                    <a:pt x="795959" y="341236"/>
                  </a:lnTo>
                  <a:lnTo>
                    <a:pt x="791400" y="315252"/>
                  </a:lnTo>
                  <a:lnTo>
                    <a:pt x="795756" y="292049"/>
                  </a:lnTo>
                  <a:lnTo>
                    <a:pt x="807897" y="273761"/>
                  </a:lnTo>
                  <a:lnTo>
                    <a:pt x="826439" y="261772"/>
                  </a:lnTo>
                  <a:lnTo>
                    <a:pt x="849998" y="257467"/>
                  </a:lnTo>
                  <a:lnTo>
                    <a:pt x="861339" y="258229"/>
                  </a:lnTo>
                  <a:lnTo>
                    <a:pt x="871943" y="260527"/>
                  </a:lnTo>
                  <a:lnTo>
                    <a:pt x="881799" y="264388"/>
                  </a:lnTo>
                  <a:lnTo>
                    <a:pt x="890854" y="269824"/>
                  </a:lnTo>
                  <a:lnTo>
                    <a:pt x="896797" y="257467"/>
                  </a:lnTo>
                  <a:lnTo>
                    <a:pt x="903757" y="242951"/>
                  </a:lnTo>
                  <a:close/>
                </a:path>
                <a:path w="3858895" h="1361439">
                  <a:moveTo>
                    <a:pt x="944079" y="644385"/>
                  </a:moveTo>
                  <a:lnTo>
                    <a:pt x="937247" y="606894"/>
                  </a:lnTo>
                  <a:lnTo>
                    <a:pt x="920584" y="581748"/>
                  </a:lnTo>
                  <a:lnTo>
                    <a:pt x="918006" y="577875"/>
                  </a:lnTo>
                  <a:lnTo>
                    <a:pt x="908062" y="571601"/>
                  </a:lnTo>
                  <a:lnTo>
                    <a:pt x="908062" y="644385"/>
                  </a:lnTo>
                  <a:lnTo>
                    <a:pt x="903681" y="669366"/>
                  </a:lnTo>
                  <a:lnTo>
                    <a:pt x="891527" y="689203"/>
                  </a:lnTo>
                  <a:lnTo>
                    <a:pt x="873137" y="702297"/>
                  </a:lnTo>
                  <a:lnTo>
                    <a:pt x="849998" y="707009"/>
                  </a:lnTo>
                  <a:lnTo>
                    <a:pt x="826719" y="702297"/>
                  </a:lnTo>
                  <a:lnTo>
                    <a:pt x="808240" y="689203"/>
                  </a:lnTo>
                  <a:lnTo>
                    <a:pt x="796074" y="669366"/>
                  </a:lnTo>
                  <a:lnTo>
                    <a:pt x="791679" y="644385"/>
                  </a:lnTo>
                  <a:lnTo>
                    <a:pt x="796074" y="619518"/>
                  </a:lnTo>
                  <a:lnTo>
                    <a:pt x="808240" y="599668"/>
                  </a:lnTo>
                  <a:lnTo>
                    <a:pt x="826719" y="586511"/>
                  </a:lnTo>
                  <a:lnTo>
                    <a:pt x="849998" y="581748"/>
                  </a:lnTo>
                  <a:lnTo>
                    <a:pt x="873137" y="586511"/>
                  </a:lnTo>
                  <a:lnTo>
                    <a:pt x="891527" y="599668"/>
                  </a:lnTo>
                  <a:lnTo>
                    <a:pt x="903681" y="619518"/>
                  </a:lnTo>
                  <a:lnTo>
                    <a:pt x="908062" y="644385"/>
                  </a:lnTo>
                  <a:lnTo>
                    <a:pt x="908062" y="571601"/>
                  </a:lnTo>
                  <a:lnTo>
                    <a:pt x="888288" y="559117"/>
                  </a:lnTo>
                  <a:lnTo>
                    <a:pt x="849998" y="552462"/>
                  </a:lnTo>
                  <a:lnTo>
                    <a:pt x="811555" y="559117"/>
                  </a:lnTo>
                  <a:lnTo>
                    <a:pt x="781761" y="577875"/>
                  </a:lnTo>
                  <a:lnTo>
                    <a:pt x="762495" y="606894"/>
                  </a:lnTo>
                  <a:lnTo>
                    <a:pt x="755650" y="644385"/>
                  </a:lnTo>
                  <a:lnTo>
                    <a:pt x="762609" y="681583"/>
                  </a:lnTo>
                  <a:lnTo>
                    <a:pt x="782066" y="710742"/>
                  </a:lnTo>
                  <a:lnTo>
                    <a:pt x="811898" y="729767"/>
                  </a:lnTo>
                  <a:lnTo>
                    <a:pt x="849998" y="736574"/>
                  </a:lnTo>
                  <a:lnTo>
                    <a:pt x="887945" y="729767"/>
                  </a:lnTo>
                  <a:lnTo>
                    <a:pt x="917702" y="710742"/>
                  </a:lnTo>
                  <a:lnTo>
                    <a:pt x="920191" y="707009"/>
                  </a:lnTo>
                  <a:lnTo>
                    <a:pt x="937133" y="681583"/>
                  </a:lnTo>
                  <a:lnTo>
                    <a:pt x="944079" y="644385"/>
                  </a:lnTo>
                  <a:close/>
                </a:path>
                <a:path w="3858895" h="1361439">
                  <a:moveTo>
                    <a:pt x="1053731" y="377875"/>
                  </a:moveTo>
                  <a:lnTo>
                    <a:pt x="976058" y="377875"/>
                  </a:lnTo>
                  <a:lnTo>
                    <a:pt x="976058" y="330581"/>
                  </a:lnTo>
                  <a:lnTo>
                    <a:pt x="1036802" y="330581"/>
                  </a:lnTo>
                  <a:lnTo>
                    <a:pt x="1036802" y="301815"/>
                  </a:lnTo>
                  <a:lnTo>
                    <a:pt x="976058" y="301815"/>
                  </a:lnTo>
                  <a:lnTo>
                    <a:pt x="976058" y="258000"/>
                  </a:lnTo>
                  <a:lnTo>
                    <a:pt x="1050251" y="258000"/>
                  </a:lnTo>
                  <a:lnTo>
                    <a:pt x="1050251" y="229235"/>
                  </a:lnTo>
                  <a:lnTo>
                    <a:pt x="942187" y="229235"/>
                  </a:lnTo>
                  <a:lnTo>
                    <a:pt x="942187" y="406641"/>
                  </a:lnTo>
                  <a:lnTo>
                    <a:pt x="1053731" y="406641"/>
                  </a:lnTo>
                  <a:lnTo>
                    <a:pt x="1053731" y="377875"/>
                  </a:lnTo>
                  <a:close/>
                </a:path>
                <a:path w="3858895" h="1361439">
                  <a:moveTo>
                    <a:pt x="1109383" y="555688"/>
                  </a:moveTo>
                  <a:lnTo>
                    <a:pt x="999451" y="555688"/>
                  </a:lnTo>
                  <a:lnTo>
                    <a:pt x="999451" y="733082"/>
                  </a:lnTo>
                  <a:lnTo>
                    <a:pt x="1033310" y="733082"/>
                  </a:lnTo>
                  <a:lnTo>
                    <a:pt x="1033310" y="658634"/>
                  </a:lnTo>
                  <a:lnTo>
                    <a:pt x="1095679" y="658634"/>
                  </a:lnTo>
                  <a:lnTo>
                    <a:pt x="1095679" y="630135"/>
                  </a:lnTo>
                  <a:lnTo>
                    <a:pt x="1033310" y="630135"/>
                  </a:lnTo>
                  <a:lnTo>
                    <a:pt x="1033310" y="584441"/>
                  </a:lnTo>
                  <a:lnTo>
                    <a:pt x="1109383" y="584441"/>
                  </a:lnTo>
                  <a:lnTo>
                    <a:pt x="1109383" y="555688"/>
                  </a:lnTo>
                  <a:close/>
                </a:path>
                <a:path w="3858895" h="1361439">
                  <a:moveTo>
                    <a:pt x="1248867" y="229235"/>
                  </a:moveTo>
                  <a:lnTo>
                    <a:pt x="1216888" y="229235"/>
                  </a:lnTo>
                  <a:lnTo>
                    <a:pt x="1216888" y="360946"/>
                  </a:lnTo>
                  <a:lnTo>
                    <a:pt x="1212583" y="349656"/>
                  </a:lnTo>
                  <a:lnTo>
                    <a:pt x="1207477" y="341591"/>
                  </a:lnTo>
                  <a:lnTo>
                    <a:pt x="1165948" y="276555"/>
                  </a:lnTo>
                  <a:lnTo>
                    <a:pt x="1135722" y="229235"/>
                  </a:lnTo>
                  <a:lnTo>
                    <a:pt x="1096746" y="229235"/>
                  </a:lnTo>
                  <a:lnTo>
                    <a:pt x="1096746" y="406641"/>
                  </a:lnTo>
                  <a:lnTo>
                    <a:pt x="1128991" y="406641"/>
                  </a:lnTo>
                  <a:lnTo>
                    <a:pt x="1128991" y="276555"/>
                  </a:lnTo>
                  <a:lnTo>
                    <a:pt x="1129792" y="279514"/>
                  </a:lnTo>
                  <a:lnTo>
                    <a:pt x="1131417" y="282727"/>
                  </a:lnTo>
                  <a:lnTo>
                    <a:pt x="1137323" y="293484"/>
                  </a:lnTo>
                  <a:lnTo>
                    <a:pt x="1213396" y="408254"/>
                  </a:lnTo>
                  <a:lnTo>
                    <a:pt x="1248867" y="408254"/>
                  </a:lnTo>
                  <a:lnTo>
                    <a:pt x="1248867" y="360946"/>
                  </a:lnTo>
                  <a:lnTo>
                    <a:pt x="1248867" y="229235"/>
                  </a:lnTo>
                  <a:close/>
                </a:path>
                <a:path w="3858895" h="1361439">
                  <a:moveTo>
                    <a:pt x="1420088" y="229235"/>
                  </a:moveTo>
                  <a:lnTo>
                    <a:pt x="1279779" y="229235"/>
                  </a:lnTo>
                  <a:lnTo>
                    <a:pt x="1279779" y="258000"/>
                  </a:lnTo>
                  <a:lnTo>
                    <a:pt x="1333004" y="258000"/>
                  </a:lnTo>
                  <a:lnTo>
                    <a:pt x="1333004" y="406641"/>
                  </a:lnTo>
                  <a:lnTo>
                    <a:pt x="1366862" y="406641"/>
                  </a:lnTo>
                  <a:lnTo>
                    <a:pt x="1366862" y="258000"/>
                  </a:lnTo>
                  <a:lnTo>
                    <a:pt x="1420088" y="258000"/>
                  </a:lnTo>
                  <a:lnTo>
                    <a:pt x="1420088" y="229235"/>
                  </a:lnTo>
                  <a:close/>
                </a:path>
                <a:path w="3858895" h="1361439">
                  <a:moveTo>
                    <a:pt x="1449666" y="555688"/>
                  </a:moveTo>
                  <a:lnTo>
                    <a:pt x="1417675" y="555688"/>
                  </a:lnTo>
                  <a:lnTo>
                    <a:pt x="1375473" y="687387"/>
                  </a:lnTo>
                  <a:lnTo>
                    <a:pt x="1364183" y="660514"/>
                  </a:lnTo>
                  <a:lnTo>
                    <a:pt x="1349946" y="626643"/>
                  </a:lnTo>
                  <a:lnTo>
                    <a:pt x="1363522" y="591159"/>
                  </a:lnTo>
                  <a:lnTo>
                    <a:pt x="1377086" y="555688"/>
                  </a:lnTo>
                  <a:lnTo>
                    <a:pt x="1348333" y="555688"/>
                  </a:lnTo>
                  <a:lnTo>
                    <a:pt x="1336509" y="591159"/>
                  </a:lnTo>
                  <a:lnTo>
                    <a:pt x="1323060" y="555688"/>
                  </a:lnTo>
                  <a:lnTo>
                    <a:pt x="1292694" y="555688"/>
                  </a:lnTo>
                  <a:lnTo>
                    <a:pt x="1321447" y="630135"/>
                  </a:lnTo>
                  <a:lnTo>
                    <a:pt x="1299413" y="689267"/>
                  </a:lnTo>
                  <a:lnTo>
                    <a:pt x="1253718" y="555688"/>
                  </a:lnTo>
                  <a:lnTo>
                    <a:pt x="1218234" y="555688"/>
                  </a:lnTo>
                  <a:lnTo>
                    <a:pt x="1285976" y="736574"/>
                  </a:lnTo>
                  <a:lnTo>
                    <a:pt x="1307744" y="736574"/>
                  </a:lnTo>
                  <a:lnTo>
                    <a:pt x="1324622" y="689267"/>
                  </a:lnTo>
                  <a:lnTo>
                    <a:pt x="1334884" y="660514"/>
                  </a:lnTo>
                  <a:lnTo>
                    <a:pt x="1361770" y="736574"/>
                  </a:lnTo>
                  <a:lnTo>
                    <a:pt x="1385417" y="736574"/>
                  </a:lnTo>
                  <a:lnTo>
                    <a:pt x="1402892" y="687387"/>
                  </a:lnTo>
                  <a:lnTo>
                    <a:pt x="1449666" y="555688"/>
                  </a:lnTo>
                  <a:close/>
                </a:path>
                <a:path w="3858895" h="1361439">
                  <a:moveTo>
                    <a:pt x="1566303" y="377875"/>
                  </a:moveTo>
                  <a:lnTo>
                    <a:pt x="1488630" y="377875"/>
                  </a:lnTo>
                  <a:lnTo>
                    <a:pt x="1488630" y="330581"/>
                  </a:lnTo>
                  <a:lnTo>
                    <a:pt x="1549374" y="330581"/>
                  </a:lnTo>
                  <a:lnTo>
                    <a:pt x="1549374" y="301815"/>
                  </a:lnTo>
                  <a:lnTo>
                    <a:pt x="1488630" y="301815"/>
                  </a:lnTo>
                  <a:lnTo>
                    <a:pt x="1488630" y="258000"/>
                  </a:lnTo>
                  <a:lnTo>
                    <a:pt x="1562811" y="258000"/>
                  </a:lnTo>
                  <a:lnTo>
                    <a:pt x="1562811" y="229235"/>
                  </a:lnTo>
                  <a:lnTo>
                    <a:pt x="1454759" y="229235"/>
                  </a:lnTo>
                  <a:lnTo>
                    <a:pt x="1454759" y="406641"/>
                  </a:lnTo>
                  <a:lnTo>
                    <a:pt x="1566303" y="406641"/>
                  </a:lnTo>
                  <a:lnTo>
                    <a:pt x="1566303" y="377875"/>
                  </a:lnTo>
                  <a:close/>
                </a:path>
                <a:path w="3858895" h="1361439">
                  <a:moveTo>
                    <a:pt x="1668183" y="644385"/>
                  </a:moveTo>
                  <a:lnTo>
                    <a:pt x="1661350" y="606894"/>
                  </a:lnTo>
                  <a:lnTo>
                    <a:pt x="1644688" y="581748"/>
                  </a:lnTo>
                  <a:lnTo>
                    <a:pt x="1642110" y="577875"/>
                  </a:lnTo>
                  <a:lnTo>
                    <a:pt x="1632178" y="571614"/>
                  </a:lnTo>
                  <a:lnTo>
                    <a:pt x="1632178" y="644385"/>
                  </a:lnTo>
                  <a:lnTo>
                    <a:pt x="1627797" y="669366"/>
                  </a:lnTo>
                  <a:lnTo>
                    <a:pt x="1615643" y="689203"/>
                  </a:lnTo>
                  <a:lnTo>
                    <a:pt x="1597240" y="702297"/>
                  </a:lnTo>
                  <a:lnTo>
                    <a:pt x="1574114" y="707009"/>
                  </a:lnTo>
                  <a:lnTo>
                    <a:pt x="1550822" y="702297"/>
                  </a:lnTo>
                  <a:lnTo>
                    <a:pt x="1532343" y="689203"/>
                  </a:lnTo>
                  <a:lnTo>
                    <a:pt x="1520177" y="669366"/>
                  </a:lnTo>
                  <a:lnTo>
                    <a:pt x="1515783" y="644385"/>
                  </a:lnTo>
                  <a:lnTo>
                    <a:pt x="1520177" y="619518"/>
                  </a:lnTo>
                  <a:lnTo>
                    <a:pt x="1532343" y="599668"/>
                  </a:lnTo>
                  <a:lnTo>
                    <a:pt x="1550822" y="586511"/>
                  </a:lnTo>
                  <a:lnTo>
                    <a:pt x="1574114" y="581748"/>
                  </a:lnTo>
                  <a:lnTo>
                    <a:pt x="1597240" y="586511"/>
                  </a:lnTo>
                  <a:lnTo>
                    <a:pt x="1615643" y="599668"/>
                  </a:lnTo>
                  <a:lnTo>
                    <a:pt x="1627797" y="619518"/>
                  </a:lnTo>
                  <a:lnTo>
                    <a:pt x="1632178" y="644385"/>
                  </a:lnTo>
                  <a:lnTo>
                    <a:pt x="1632178" y="571614"/>
                  </a:lnTo>
                  <a:lnTo>
                    <a:pt x="1612404" y="559117"/>
                  </a:lnTo>
                  <a:lnTo>
                    <a:pt x="1574114" y="552462"/>
                  </a:lnTo>
                  <a:lnTo>
                    <a:pt x="1535671" y="559117"/>
                  </a:lnTo>
                  <a:lnTo>
                    <a:pt x="1505877" y="577875"/>
                  </a:lnTo>
                  <a:lnTo>
                    <a:pt x="1486611" y="606894"/>
                  </a:lnTo>
                  <a:lnTo>
                    <a:pt x="1479765" y="644385"/>
                  </a:lnTo>
                  <a:lnTo>
                    <a:pt x="1486725" y="681583"/>
                  </a:lnTo>
                  <a:lnTo>
                    <a:pt x="1506181" y="710742"/>
                  </a:lnTo>
                  <a:lnTo>
                    <a:pt x="1536014" y="729767"/>
                  </a:lnTo>
                  <a:lnTo>
                    <a:pt x="1574114" y="736574"/>
                  </a:lnTo>
                  <a:lnTo>
                    <a:pt x="1612061" y="729767"/>
                  </a:lnTo>
                  <a:lnTo>
                    <a:pt x="1641817" y="710742"/>
                  </a:lnTo>
                  <a:lnTo>
                    <a:pt x="1644294" y="707009"/>
                  </a:lnTo>
                  <a:lnTo>
                    <a:pt x="1661236" y="681583"/>
                  </a:lnTo>
                  <a:lnTo>
                    <a:pt x="1668183" y="644385"/>
                  </a:lnTo>
                  <a:close/>
                </a:path>
                <a:path w="3858895" h="1361439">
                  <a:moveTo>
                    <a:pt x="1736178" y="406641"/>
                  </a:moveTo>
                  <a:lnTo>
                    <a:pt x="1695043" y="335686"/>
                  </a:lnTo>
                  <a:lnTo>
                    <a:pt x="1692084" y="330581"/>
                  </a:lnTo>
                  <a:lnTo>
                    <a:pt x="1701711" y="327533"/>
                  </a:lnTo>
                  <a:lnTo>
                    <a:pt x="1708962" y="324091"/>
                  </a:lnTo>
                  <a:lnTo>
                    <a:pt x="1728863" y="290626"/>
                  </a:lnTo>
                  <a:lnTo>
                    <a:pt x="1729460" y="280847"/>
                  </a:lnTo>
                  <a:lnTo>
                    <a:pt x="1728558" y="269062"/>
                  </a:lnTo>
                  <a:lnTo>
                    <a:pt x="1725841" y="258711"/>
                  </a:lnTo>
                  <a:lnTo>
                    <a:pt x="1725472" y="258000"/>
                  </a:lnTo>
                  <a:lnTo>
                    <a:pt x="1721294" y="249821"/>
                  </a:lnTo>
                  <a:lnTo>
                    <a:pt x="1714931" y="242417"/>
                  </a:lnTo>
                  <a:lnTo>
                    <a:pt x="1706626" y="236169"/>
                  </a:lnTo>
                  <a:lnTo>
                    <a:pt x="1696631" y="232105"/>
                  </a:lnTo>
                  <a:lnTo>
                    <a:pt x="1694510" y="231749"/>
                  </a:lnTo>
                  <a:lnTo>
                    <a:pt x="1694510" y="281647"/>
                  </a:lnTo>
                  <a:lnTo>
                    <a:pt x="1692706" y="293090"/>
                  </a:lnTo>
                  <a:lnTo>
                    <a:pt x="1687118" y="300951"/>
                  </a:lnTo>
                  <a:lnTo>
                    <a:pt x="1677504" y="305473"/>
                  </a:lnTo>
                  <a:lnTo>
                    <a:pt x="1663598" y="306920"/>
                  </a:lnTo>
                  <a:lnTo>
                    <a:pt x="1641563" y="306920"/>
                  </a:lnTo>
                  <a:lnTo>
                    <a:pt x="1641563" y="258000"/>
                  </a:lnTo>
                  <a:lnTo>
                    <a:pt x="1663598" y="258000"/>
                  </a:lnTo>
                  <a:lnTo>
                    <a:pt x="1677733" y="259321"/>
                  </a:lnTo>
                  <a:lnTo>
                    <a:pt x="1687322" y="263486"/>
                  </a:lnTo>
                  <a:lnTo>
                    <a:pt x="1692783" y="270814"/>
                  </a:lnTo>
                  <a:lnTo>
                    <a:pt x="1694510" y="281647"/>
                  </a:lnTo>
                  <a:lnTo>
                    <a:pt x="1694510" y="231749"/>
                  </a:lnTo>
                  <a:lnTo>
                    <a:pt x="1683766" y="229895"/>
                  </a:lnTo>
                  <a:lnTo>
                    <a:pt x="1666824" y="229235"/>
                  </a:lnTo>
                  <a:lnTo>
                    <a:pt x="1607693" y="229235"/>
                  </a:lnTo>
                  <a:lnTo>
                    <a:pt x="1607693" y="406641"/>
                  </a:lnTo>
                  <a:lnTo>
                    <a:pt x="1641563" y="406641"/>
                  </a:lnTo>
                  <a:lnTo>
                    <a:pt x="1641563" y="335686"/>
                  </a:lnTo>
                  <a:lnTo>
                    <a:pt x="1658493" y="335686"/>
                  </a:lnTo>
                  <a:lnTo>
                    <a:pt x="1699082" y="406641"/>
                  </a:lnTo>
                  <a:lnTo>
                    <a:pt x="1736178" y="406641"/>
                  </a:lnTo>
                  <a:close/>
                </a:path>
                <a:path w="3858895" h="1361439">
                  <a:moveTo>
                    <a:pt x="1852041" y="733082"/>
                  </a:moveTo>
                  <a:lnTo>
                    <a:pt x="1810905" y="662127"/>
                  </a:lnTo>
                  <a:lnTo>
                    <a:pt x="1807946" y="657021"/>
                  </a:lnTo>
                  <a:lnTo>
                    <a:pt x="1817560" y="653973"/>
                  </a:lnTo>
                  <a:lnTo>
                    <a:pt x="1824812" y="650544"/>
                  </a:lnTo>
                  <a:lnTo>
                    <a:pt x="1844713" y="617080"/>
                  </a:lnTo>
                  <a:lnTo>
                    <a:pt x="1845271" y="608101"/>
                  </a:lnTo>
                  <a:lnTo>
                    <a:pt x="1845322" y="607288"/>
                  </a:lnTo>
                  <a:lnTo>
                    <a:pt x="1830793" y="568845"/>
                  </a:lnTo>
                  <a:lnTo>
                    <a:pt x="1810372" y="558190"/>
                  </a:lnTo>
                  <a:lnTo>
                    <a:pt x="1810372" y="608101"/>
                  </a:lnTo>
                  <a:lnTo>
                    <a:pt x="1808568" y="619544"/>
                  </a:lnTo>
                  <a:lnTo>
                    <a:pt x="1802980" y="627392"/>
                  </a:lnTo>
                  <a:lnTo>
                    <a:pt x="1793367" y="631913"/>
                  </a:lnTo>
                  <a:lnTo>
                    <a:pt x="1779460" y="633361"/>
                  </a:lnTo>
                  <a:lnTo>
                    <a:pt x="1757426" y="633361"/>
                  </a:lnTo>
                  <a:lnTo>
                    <a:pt x="1757426" y="584441"/>
                  </a:lnTo>
                  <a:lnTo>
                    <a:pt x="1779460" y="584441"/>
                  </a:lnTo>
                  <a:lnTo>
                    <a:pt x="1793595" y="585762"/>
                  </a:lnTo>
                  <a:lnTo>
                    <a:pt x="1803184" y="589927"/>
                  </a:lnTo>
                  <a:lnTo>
                    <a:pt x="1808645" y="597268"/>
                  </a:lnTo>
                  <a:lnTo>
                    <a:pt x="1810372" y="608101"/>
                  </a:lnTo>
                  <a:lnTo>
                    <a:pt x="1810372" y="558190"/>
                  </a:lnTo>
                  <a:lnTo>
                    <a:pt x="1799615" y="556348"/>
                  </a:lnTo>
                  <a:lnTo>
                    <a:pt x="1782686" y="555688"/>
                  </a:lnTo>
                  <a:lnTo>
                    <a:pt x="1723555" y="555688"/>
                  </a:lnTo>
                  <a:lnTo>
                    <a:pt x="1723555" y="733082"/>
                  </a:lnTo>
                  <a:lnTo>
                    <a:pt x="1757426" y="733082"/>
                  </a:lnTo>
                  <a:lnTo>
                    <a:pt x="1757426" y="662127"/>
                  </a:lnTo>
                  <a:lnTo>
                    <a:pt x="1774355" y="662127"/>
                  </a:lnTo>
                  <a:lnTo>
                    <a:pt x="1814944" y="733082"/>
                  </a:lnTo>
                  <a:lnTo>
                    <a:pt x="1852041" y="733082"/>
                  </a:lnTo>
                  <a:close/>
                </a:path>
                <a:path w="3858895" h="1361439">
                  <a:moveTo>
                    <a:pt x="1955241" y="229235"/>
                  </a:moveTo>
                  <a:lnTo>
                    <a:pt x="1845297" y="229235"/>
                  </a:lnTo>
                  <a:lnTo>
                    <a:pt x="1845297" y="406641"/>
                  </a:lnTo>
                  <a:lnTo>
                    <a:pt x="1879168" y="406641"/>
                  </a:lnTo>
                  <a:lnTo>
                    <a:pt x="1879168" y="332181"/>
                  </a:lnTo>
                  <a:lnTo>
                    <a:pt x="1941525" y="332181"/>
                  </a:lnTo>
                  <a:lnTo>
                    <a:pt x="1941525" y="303695"/>
                  </a:lnTo>
                  <a:lnTo>
                    <a:pt x="1879168" y="303695"/>
                  </a:lnTo>
                  <a:lnTo>
                    <a:pt x="1879168" y="258000"/>
                  </a:lnTo>
                  <a:lnTo>
                    <a:pt x="1955241" y="258000"/>
                  </a:lnTo>
                  <a:lnTo>
                    <a:pt x="1955241" y="229235"/>
                  </a:lnTo>
                  <a:close/>
                </a:path>
                <a:path w="3858895" h="1361439">
                  <a:moveTo>
                    <a:pt x="2009813" y="704329"/>
                  </a:moveTo>
                  <a:lnTo>
                    <a:pt x="1937245" y="704329"/>
                  </a:lnTo>
                  <a:lnTo>
                    <a:pt x="1937245" y="555688"/>
                  </a:lnTo>
                  <a:lnTo>
                    <a:pt x="1903374" y="555688"/>
                  </a:lnTo>
                  <a:lnTo>
                    <a:pt x="1903374" y="733082"/>
                  </a:lnTo>
                  <a:lnTo>
                    <a:pt x="2009813" y="733082"/>
                  </a:lnTo>
                  <a:lnTo>
                    <a:pt x="2009813" y="704329"/>
                  </a:lnTo>
                  <a:close/>
                </a:path>
                <a:path w="3858895" h="1361439">
                  <a:moveTo>
                    <a:pt x="2166226" y="317944"/>
                  </a:moveTo>
                  <a:lnTo>
                    <a:pt x="2159393" y="280454"/>
                  </a:lnTo>
                  <a:lnTo>
                    <a:pt x="2142744" y="255320"/>
                  </a:lnTo>
                  <a:lnTo>
                    <a:pt x="2140166" y="251421"/>
                  </a:lnTo>
                  <a:lnTo>
                    <a:pt x="2130209" y="245148"/>
                  </a:lnTo>
                  <a:lnTo>
                    <a:pt x="2130209" y="317944"/>
                  </a:lnTo>
                  <a:lnTo>
                    <a:pt x="2125827" y="342925"/>
                  </a:lnTo>
                  <a:lnTo>
                    <a:pt x="2113686" y="362762"/>
                  </a:lnTo>
                  <a:lnTo>
                    <a:pt x="2095296" y="375856"/>
                  </a:lnTo>
                  <a:lnTo>
                    <a:pt x="2072157" y="380568"/>
                  </a:lnTo>
                  <a:lnTo>
                    <a:pt x="2048865" y="375856"/>
                  </a:lnTo>
                  <a:lnTo>
                    <a:pt x="2030399" y="362762"/>
                  </a:lnTo>
                  <a:lnTo>
                    <a:pt x="2018220" y="342925"/>
                  </a:lnTo>
                  <a:lnTo>
                    <a:pt x="2013826" y="317944"/>
                  </a:lnTo>
                  <a:lnTo>
                    <a:pt x="2018220" y="293077"/>
                  </a:lnTo>
                  <a:lnTo>
                    <a:pt x="2030399" y="273227"/>
                  </a:lnTo>
                  <a:lnTo>
                    <a:pt x="2048865" y="260083"/>
                  </a:lnTo>
                  <a:lnTo>
                    <a:pt x="2072157" y="255320"/>
                  </a:lnTo>
                  <a:lnTo>
                    <a:pt x="2095296" y="260083"/>
                  </a:lnTo>
                  <a:lnTo>
                    <a:pt x="2113686" y="273227"/>
                  </a:lnTo>
                  <a:lnTo>
                    <a:pt x="2125827" y="293077"/>
                  </a:lnTo>
                  <a:lnTo>
                    <a:pt x="2130209" y="317944"/>
                  </a:lnTo>
                  <a:lnTo>
                    <a:pt x="2130209" y="245148"/>
                  </a:lnTo>
                  <a:lnTo>
                    <a:pt x="2110448" y="232676"/>
                  </a:lnTo>
                  <a:lnTo>
                    <a:pt x="2072157" y="226021"/>
                  </a:lnTo>
                  <a:lnTo>
                    <a:pt x="2033714" y="232676"/>
                  </a:lnTo>
                  <a:lnTo>
                    <a:pt x="2003920" y="251421"/>
                  </a:lnTo>
                  <a:lnTo>
                    <a:pt x="1984654" y="280454"/>
                  </a:lnTo>
                  <a:lnTo>
                    <a:pt x="1977809" y="317944"/>
                  </a:lnTo>
                  <a:lnTo>
                    <a:pt x="1984768" y="355142"/>
                  </a:lnTo>
                  <a:lnTo>
                    <a:pt x="2004225" y="384302"/>
                  </a:lnTo>
                  <a:lnTo>
                    <a:pt x="2034057" y="403326"/>
                  </a:lnTo>
                  <a:lnTo>
                    <a:pt x="2072157" y="410133"/>
                  </a:lnTo>
                  <a:lnTo>
                    <a:pt x="2110105" y="403326"/>
                  </a:lnTo>
                  <a:lnTo>
                    <a:pt x="2139861" y="384302"/>
                  </a:lnTo>
                  <a:lnTo>
                    <a:pt x="2142350" y="380568"/>
                  </a:lnTo>
                  <a:lnTo>
                    <a:pt x="2159279" y="355142"/>
                  </a:lnTo>
                  <a:lnTo>
                    <a:pt x="2166226" y="317944"/>
                  </a:lnTo>
                  <a:close/>
                </a:path>
                <a:path w="3858895" h="1361439">
                  <a:moveTo>
                    <a:pt x="2219464" y="643851"/>
                  </a:moveTo>
                  <a:lnTo>
                    <a:pt x="2205748" y="595134"/>
                  </a:lnTo>
                  <a:lnTo>
                    <a:pt x="2182914" y="570953"/>
                  </a:lnTo>
                  <a:lnTo>
                    <a:pt x="2182914" y="644118"/>
                  </a:lnTo>
                  <a:lnTo>
                    <a:pt x="2178761" y="669353"/>
                  </a:lnTo>
                  <a:lnTo>
                    <a:pt x="2166582" y="687895"/>
                  </a:lnTo>
                  <a:lnTo>
                    <a:pt x="2146846" y="699350"/>
                  </a:lnTo>
                  <a:lnTo>
                    <a:pt x="2120011" y="703249"/>
                  </a:lnTo>
                  <a:lnTo>
                    <a:pt x="2093137" y="703249"/>
                  </a:lnTo>
                  <a:lnTo>
                    <a:pt x="2093137" y="585520"/>
                  </a:lnTo>
                  <a:lnTo>
                    <a:pt x="2120011" y="585520"/>
                  </a:lnTo>
                  <a:lnTo>
                    <a:pt x="2162479" y="595998"/>
                  </a:lnTo>
                  <a:lnTo>
                    <a:pt x="2181504" y="629424"/>
                  </a:lnTo>
                  <a:lnTo>
                    <a:pt x="2182914" y="644118"/>
                  </a:lnTo>
                  <a:lnTo>
                    <a:pt x="2182914" y="570953"/>
                  </a:lnTo>
                  <a:lnTo>
                    <a:pt x="2181644" y="569861"/>
                  </a:lnTo>
                  <a:lnTo>
                    <a:pt x="2165578" y="561771"/>
                  </a:lnTo>
                  <a:lnTo>
                    <a:pt x="2146477" y="557161"/>
                  </a:lnTo>
                  <a:lnTo>
                    <a:pt x="2123503" y="555688"/>
                  </a:lnTo>
                  <a:lnTo>
                    <a:pt x="2057654" y="555688"/>
                  </a:lnTo>
                  <a:lnTo>
                    <a:pt x="2057654" y="733082"/>
                  </a:lnTo>
                  <a:lnTo>
                    <a:pt x="2123236" y="733082"/>
                  </a:lnTo>
                  <a:lnTo>
                    <a:pt x="2164969" y="726605"/>
                  </a:lnTo>
                  <a:lnTo>
                    <a:pt x="2197887" y="703249"/>
                  </a:lnTo>
                  <a:lnTo>
                    <a:pt x="2217839" y="661365"/>
                  </a:lnTo>
                  <a:lnTo>
                    <a:pt x="2219439" y="644118"/>
                  </a:lnTo>
                  <a:lnTo>
                    <a:pt x="2219464" y="643851"/>
                  </a:lnTo>
                  <a:close/>
                </a:path>
                <a:path w="3858895" h="1361439">
                  <a:moveTo>
                    <a:pt x="2335288" y="406641"/>
                  </a:moveTo>
                  <a:lnTo>
                    <a:pt x="2294166" y="335686"/>
                  </a:lnTo>
                  <a:lnTo>
                    <a:pt x="2291207" y="330581"/>
                  </a:lnTo>
                  <a:lnTo>
                    <a:pt x="2300833" y="327533"/>
                  </a:lnTo>
                  <a:lnTo>
                    <a:pt x="2323261" y="306920"/>
                  </a:lnTo>
                  <a:lnTo>
                    <a:pt x="2326157" y="299427"/>
                  </a:lnTo>
                  <a:lnTo>
                    <a:pt x="2327973" y="290626"/>
                  </a:lnTo>
                  <a:lnTo>
                    <a:pt x="2328532" y="281647"/>
                  </a:lnTo>
                  <a:lnTo>
                    <a:pt x="2328570" y="280847"/>
                  </a:lnTo>
                  <a:lnTo>
                    <a:pt x="2327668" y="269062"/>
                  </a:lnTo>
                  <a:lnTo>
                    <a:pt x="2305748" y="236169"/>
                  </a:lnTo>
                  <a:lnTo>
                    <a:pt x="2293632" y="231749"/>
                  </a:lnTo>
                  <a:lnTo>
                    <a:pt x="2293632" y="281647"/>
                  </a:lnTo>
                  <a:lnTo>
                    <a:pt x="2291829" y="293090"/>
                  </a:lnTo>
                  <a:lnTo>
                    <a:pt x="2286241" y="300951"/>
                  </a:lnTo>
                  <a:lnTo>
                    <a:pt x="2276627" y="305473"/>
                  </a:lnTo>
                  <a:lnTo>
                    <a:pt x="2262721" y="306920"/>
                  </a:lnTo>
                  <a:lnTo>
                    <a:pt x="2240673" y="306920"/>
                  </a:lnTo>
                  <a:lnTo>
                    <a:pt x="2240673" y="258000"/>
                  </a:lnTo>
                  <a:lnTo>
                    <a:pt x="2262721" y="258000"/>
                  </a:lnTo>
                  <a:lnTo>
                    <a:pt x="2276856" y="259321"/>
                  </a:lnTo>
                  <a:lnTo>
                    <a:pt x="2286444" y="263486"/>
                  </a:lnTo>
                  <a:lnTo>
                    <a:pt x="2291905" y="270814"/>
                  </a:lnTo>
                  <a:lnTo>
                    <a:pt x="2293632" y="281647"/>
                  </a:lnTo>
                  <a:lnTo>
                    <a:pt x="2293632" y="231749"/>
                  </a:lnTo>
                  <a:lnTo>
                    <a:pt x="2282888" y="229895"/>
                  </a:lnTo>
                  <a:lnTo>
                    <a:pt x="2265946" y="229235"/>
                  </a:lnTo>
                  <a:lnTo>
                    <a:pt x="2206815" y="229235"/>
                  </a:lnTo>
                  <a:lnTo>
                    <a:pt x="2206815" y="406641"/>
                  </a:lnTo>
                  <a:lnTo>
                    <a:pt x="2240673" y="406641"/>
                  </a:lnTo>
                  <a:lnTo>
                    <a:pt x="2240673" y="335686"/>
                  </a:lnTo>
                  <a:lnTo>
                    <a:pt x="2257615" y="335686"/>
                  </a:lnTo>
                  <a:lnTo>
                    <a:pt x="2298204" y="406641"/>
                  </a:lnTo>
                  <a:lnTo>
                    <a:pt x="2335288" y="406641"/>
                  </a:lnTo>
                  <a:close/>
                </a:path>
                <a:path w="3858895" h="1361439">
                  <a:moveTo>
                    <a:pt x="2489060" y="733082"/>
                  </a:moveTo>
                  <a:lnTo>
                    <a:pt x="2447937" y="662127"/>
                  </a:lnTo>
                  <a:lnTo>
                    <a:pt x="2444978" y="657021"/>
                  </a:lnTo>
                  <a:lnTo>
                    <a:pt x="2454592" y="653973"/>
                  </a:lnTo>
                  <a:lnTo>
                    <a:pt x="2481732" y="617080"/>
                  </a:lnTo>
                  <a:lnTo>
                    <a:pt x="2482291" y="608101"/>
                  </a:lnTo>
                  <a:lnTo>
                    <a:pt x="2482342" y="607288"/>
                  </a:lnTo>
                  <a:lnTo>
                    <a:pt x="2467826" y="568845"/>
                  </a:lnTo>
                  <a:lnTo>
                    <a:pt x="2447404" y="558190"/>
                  </a:lnTo>
                  <a:lnTo>
                    <a:pt x="2447404" y="608101"/>
                  </a:lnTo>
                  <a:lnTo>
                    <a:pt x="2445601" y="619544"/>
                  </a:lnTo>
                  <a:lnTo>
                    <a:pt x="2440013" y="627392"/>
                  </a:lnTo>
                  <a:lnTo>
                    <a:pt x="2430399" y="631913"/>
                  </a:lnTo>
                  <a:lnTo>
                    <a:pt x="2416492" y="633361"/>
                  </a:lnTo>
                  <a:lnTo>
                    <a:pt x="2394445" y="633361"/>
                  </a:lnTo>
                  <a:lnTo>
                    <a:pt x="2394445" y="584441"/>
                  </a:lnTo>
                  <a:lnTo>
                    <a:pt x="2416492" y="584441"/>
                  </a:lnTo>
                  <a:lnTo>
                    <a:pt x="2430615" y="585762"/>
                  </a:lnTo>
                  <a:lnTo>
                    <a:pt x="2440216" y="589927"/>
                  </a:lnTo>
                  <a:lnTo>
                    <a:pt x="2445677" y="597268"/>
                  </a:lnTo>
                  <a:lnTo>
                    <a:pt x="2447404" y="608101"/>
                  </a:lnTo>
                  <a:lnTo>
                    <a:pt x="2447404" y="558190"/>
                  </a:lnTo>
                  <a:lnTo>
                    <a:pt x="2436647" y="556348"/>
                  </a:lnTo>
                  <a:lnTo>
                    <a:pt x="2419718" y="555688"/>
                  </a:lnTo>
                  <a:lnTo>
                    <a:pt x="2360574" y="555688"/>
                  </a:lnTo>
                  <a:lnTo>
                    <a:pt x="2360574" y="733082"/>
                  </a:lnTo>
                  <a:lnTo>
                    <a:pt x="2394445" y="733082"/>
                  </a:lnTo>
                  <a:lnTo>
                    <a:pt x="2394445" y="662127"/>
                  </a:lnTo>
                  <a:lnTo>
                    <a:pt x="2411374" y="662127"/>
                  </a:lnTo>
                  <a:lnTo>
                    <a:pt x="2451963" y="733082"/>
                  </a:lnTo>
                  <a:lnTo>
                    <a:pt x="2489060" y="733082"/>
                  </a:lnTo>
                  <a:close/>
                </a:path>
                <a:path w="3858895" h="1361439">
                  <a:moveTo>
                    <a:pt x="2557310" y="229235"/>
                  </a:moveTo>
                  <a:lnTo>
                    <a:pt x="2417000" y="229235"/>
                  </a:lnTo>
                  <a:lnTo>
                    <a:pt x="2417000" y="258000"/>
                  </a:lnTo>
                  <a:lnTo>
                    <a:pt x="2470226" y="258000"/>
                  </a:lnTo>
                  <a:lnTo>
                    <a:pt x="2470226" y="406641"/>
                  </a:lnTo>
                  <a:lnTo>
                    <a:pt x="2504097" y="406641"/>
                  </a:lnTo>
                  <a:lnTo>
                    <a:pt x="2504097" y="258000"/>
                  </a:lnTo>
                  <a:lnTo>
                    <a:pt x="2557310" y="258000"/>
                  </a:lnTo>
                  <a:lnTo>
                    <a:pt x="2557310" y="229235"/>
                  </a:lnTo>
                  <a:close/>
                </a:path>
                <a:path w="3858895" h="1361439">
                  <a:moveTo>
                    <a:pt x="2651937" y="704329"/>
                  </a:moveTo>
                  <a:lnTo>
                    <a:pt x="2574264" y="704329"/>
                  </a:lnTo>
                  <a:lnTo>
                    <a:pt x="2574264" y="657021"/>
                  </a:lnTo>
                  <a:lnTo>
                    <a:pt x="2635008" y="657021"/>
                  </a:lnTo>
                  <a:lnTo>
                    <a:pt x="2635008" y="628256"/>
                  </a:lnTo>
                  <a:lnTo>
                    <a:pt x="2574264" y="628256"/>
                  </a:lnTo>
                  <a:lnTo>
                    <a:pt x="2574264" y="584441"/>
                  </a:lnTo>
                  <a:lnTo>
                    <a:pt x="2648445" y="584441"/>
                  </a:lnTo>
                  <a:lnTo>
                    <a:pt x="2648445" y="555688"/>
                  </a:lnTo>
                  <a:lnTo>
                    <a:pt x="2540393" y="555688"/>
                  </a:lnTo>
                  <a:lnTo>
                    <a:pt x="2540393" y="733082"/>
                  </a:lnTo>
                  <a:lnTo>
                    <a:pt x="2651937" y="733082"/>
                  </a:lnTo>
                  <a:lnTo>
                    <a:pt x="2651937" y="704329"/>
                  </a:lnTo>
                  <a:close/>
                </a:path>
                <a:path w="3858895" h="1361439">
                  <a:moveTo>
                    <a:pt x="2750845" y="229235"/>
                  </a:moveTo>
                  <a:lnTo>
                    <a:pt x="2716974" y="229235"/>
                  </a:lnTo>
                  <a:lnTo>
                    <a:pt x="2716974" y="300202"/>
                  </a:lnTo>
                  <a:lnTo>
                    <a:pt x="2625852" y="300202"/>
                  </a:lnTo>
                  <a:lnTo>
                    <a:pt x="2625852" y="229235"/>
                  </a:lnTo>
                  <a:lnTo>
                    <a:pt x="2591981" y="229235"/>
                  </a:lnTo>
                  <a:lnTo>
                    <a:pt x="2591981" y="406641"/>
                  </a:lnTo>
                  <a:lnTo>
                    <a:pt x="2625852" y="406641"/>
                  </a:lnTo>
                  <a:lnTo>
                    <a:pt x="2625852" y="330581"/>
                  </a:lnTo>
                  <a:lnTo>
                    <a:pt x="2716974" y="330581"/>
                  </a:lnTo>
                  <a:lnTo>
                    <a:pt x="2716974" y="406641"/>
                  </a:lnTo>
                  <a:lnTo>
                    <a:pt x="2750845" y="406641"/>
                  </a:lnTo>
                  <a:lnTo>
                    <a:pt x="2750845" y="330581"/>
                  </a:lnTo>
                  <a:lnTo>
                    <a:pt x="2750845" y="300202"/>
                  </a:lnTo>
                  <a:lnTo>
                    <a:pt x="2750845" y="229235"/>
                  </a:lnTo>
                  <a:close/>
                </a:path>
                <a:path w="3858895" h="1361439">
                  <a:moveTo>
                    <a:pt x="2814548" y="704329"/>
                  </a:moveTo>
                  <a:lnTo>
                    <a:pt x="2741980" y="704329"/>
                  </a:lnTo>
                  <a:lnTo>
                    <a:pt x="2741980" y="555688"/>
                  </a:lnTo>
                  <a:lnTo>
                    <a:pt x="2708122" y="555688"/>
                  </a:lnTo>
                  <a:lnTo>
                    <a:pt x="2708122" y="733082"/>
                  </a:lnTo>
                  <a:lnTo>
                    <a:pt x="2814548" y="733082"/>
                  </a:lnTo>
                  <a:lnTo>
                    <a:pt x="2814548" y="704329"/>
                  </a:lnTo>
                  <a:close/>
                </a:path>
                <a:path w="3858895" h="1361439">
                  <a:moveTo>
                    <a:pt x="2897073" y="555688"/>
                  </a:moveTo>
                  <a:lnTo>
                    <a:pt x="2863202" y="555688"/>
                  </a:lnTo>
                  <a:lnTo>
                    <a:pt x="2863202" y="733082"/>
                  </a:lnTo>
                  <a:lnTo>
                    <a:pt x="2897073" y="733082"/>
                  </a:lnTo>
                  <a:lnTo>
                    <a:pt x="2897073" y="555688"/>
                  </a:lnTo>
                  <a:close/>
                </a:path>
                <a:path w="3858895" h="1361439">
                  <a:moveTo>
                    <a:pt x="2918828" y="377875"/>
                  </a:moveTo>
                  <a:lnTo>
                    <a:pt x="2841155" y="377875"/>
                  </a:lnTo>
                  <a:lnTo>
                    <a:pt x="2841155" y="330581"/>
                  </a:lnTo>
                  <a:lnTo>
                    <a:pt x="2901886" y="330581"/>
                  </a:lnTo>
                  <a:lnTo>
                    <a:pt x="2901886" y="301815"/>
                  </a:lnTo>
                  <a:lnTo>
                    <a:pt x="2841155" y="301815"/>
                  </a:lnTo>
                  <a:lnTo>
                    <a:pt x="2841155" y="258000"/>
                  </a:lnTo>
                  <a:lnTo>
                    <a:pt x="2915335" y="258000"/>
                  </a:lnTo>
                  <a:lnTo>
                    <a:pt x="2915335" y="229235"/>
                  </a:lnTo>
                  <a:lnTo>
                    <a:pt x="2807284" y="229235"/>
                  </a:lnTo>
                  <a:lnTo>
                    <a:pt x="2807284" y="406641"/>
                  </a:lnTo>
                  <a:lnTo>
                    <a:pt x="2918828" y="406641"/>
                  </a:lnTo>
                  <a:lnTo>
                    <a:pt x="2918828" y="377875"/>
                  </a:lnTo>
                  <a:close/>
                </a:path>
                <a:path w="3858895" h="1361439">
                  <a:moveTo>
                    <a:pt x="3113976" y="653796"/>
                  </a:moveTo>
                  <a:lnTo>
                    <a:pt x="3080118" y="653796"/>
                  </a:lnTo>
                  <a:lnTo>
                    <a:pt x="3080118" y="702703"/>
                  </a:lnTo>
                  <a:lnTo>
                    <a:pt x="3069628" y="705675"/>
                  </a:lnTo>
                  <a:lnTo>
                    <a:pt x="3065056" y="706475"/>
                  </a:lnTo>
                  <a:lnTo>
                    <a:pt x="3056991" y="706475"/>
                  </a:lnTo>
                  <a:lnTo>
                    <a:pt x="3029407" y="701586"/>
                  </a:lnTo>
                  <a:lnTo>
                    <a:pt x="3007233" y="688098"/>
                  </a:lnTo>
                  <a:lnTo>
                    <a:pt x="2992463" y="667816"/>
                  </a:lnTo>
                  <a:lnTo>
                    <a:pt x="2987103" y="642505"/>
                  </a:lnTo>
                  <a:lnTo>
                    <a:pt x="2992056" y="618337"/>
                  </a:lnTo>
                  <a:lnTo>
                    <a:pt x="3005925" y="599478"/>
                  </a:lnTo>
                  <a:lnTo>
                    <a:pt x="3027248" y="587222"/>
                  </a:lnTo>
                  <a:lnTo>
                    <a:pt x="3054578" y="582841"/>
                  </a:lnTo>
                  <a:lnTo>
                    <a:pt x="3063278" y="583247"/>
                  </a:lnTo>
                  <a:lnTo>
                    <a:pt x="3105645" y="594385"/>
                  </a:lnTo>
                  <a:lnTo>
                    <a:pt x="3108833" y="583247"/>
                  </a:lnTo>
                  <a:lnTo>
                    <a:pt x="3108947" y="582841"/>
                  </a:lnTo>
                  <a:lnTo>
                    <a:pt x="3113709" y="566166"/>
                  </a:lnTo>
                  <a:lnTo>
                    <a:pt x="3105581" y="562737"/>
                  </a:lnTo>
                  <a:lnTo>
                    <a:pt x="3059925" y="552983"/>
                  </a:lnTo>
                  <a:lnTo>
                    <a:pt x="3050273" y="552729"/>
                  </a:lnTo>
                  <a:lnTo>
                    <a:pt x="3029089" y="554088"/>
                  </a:lnTo>
                  <a:lnTo>
                    <a:pt x="3010636" y="558393"/>
                  </a:lnTo>
                  <a:lnTo>
                    <a:pt x="3010801" y="558393"/>
                  </a:lnTo>
                  <a:lnTo>
                    <a:pt x="2995168" y="565658"/>
                  </a:lnTo>
                  <a:lnTo>
                    <a:pt x="2959125" y="606729"/>
                  </a:lnTo>
                  <a:lnTo>
                    <a:pt x="2951632" y="644118"/>
                  </a:lnTo>
                  <a:lnTo>
                    <a:pt x="2958935" y="681697"/>
                  </a:lnTo>
                  <a:lnTo>
                    <a:pt x="2979420" y="710907"/>
                  </a:lnTo>
                  <a:lnTo>
                    <a:pt x="3010941" y="729843"/>
                  </a:lnTo>
                  <a:lnTo>
                    <a:pt x="3051352" y="736574"/>
                  </a:lnTo>
                  <a:lnTo>
                    <a:pt x="3061919" y="736257"/>
                  </a:lnTo>
                  <a:lnTo>
                    <a:pt x="3072142" y="735241"/>
                  </a:lnTo>
                  <a:lnTo>
                    <a:pt x="3083141" y="733412"/>
                  </a:lnTo>
                  <a:lnTo>
                    <a:pt x="3095968" y="730669"/>
                  </a:lnTo>
                  <a:lnTo>
                    <a:pt x="3113976" y="726363"/>
                  </a:lnTo>
                  <a:lnTo>
                    <a:pt x="3113976" y="706475"/>
                  </a:lnTo>
                  <a:lnTo>
                    <a:pt x="3113976" y="653796"/>
                  </a:lnTo>
                  <a:close/>
                </a:path>
                <a:path w="3858895" h="1361439">
                  <a:moveTo>
                    <a:pt x="3144342" y="241071"/>
                  </a:moveTo>
                  <a:lnTo>
                    <a:pt x="3111220" y="228879"/>
                  </a:lnTo>
                  <a:lnTo>
                    <a:pt x="3111385" y="228879"/>
                  </a:lnTo>
                  <a:lnTo>
                    <a:pt x="3102711" y="227368"/>
                  </a:lnTo>
                  <a:lnTo>
                    <a:pt x="3094393" y="226555"/>
                  </a:lnTo>
                  <a:lnTo>
                    <a:pt x="3085744" y="226288"/>
                  </a:lnTo>
                  <a:lnTo>
                    <a:pt x="3071863" y="226885"/>
                  </a:lnTo>
                  <a:lnTo>
                    <a:pt x="3035477" y="242138"/>
                  </a:lnTo>
                  <a:lnTo>
                    <a:pt x="3021025" y="275209"/>
                  </a:lnTo>
                  <a:lnTo>
                    <a:pt x="3020961" y="276009"/>
                  </a:lnTo>
                  <a:lnTo>
                    <a:pt x="3042399" y="312648"/>
                  </a:lnTo>
                  <a:lnTo>
                    <a:pt x="3089503" y="340791"/>
                  </a:lnTo>
                  <a:lnTo>
                    <a:pt x="3101060" y="347243"/>
                  </a:lnTo>
                  <a:lnTo>
                    <a:pt x="3105099" y="352348"/>
                  </a:lnTo>
                  <a:lnTo>
                    <a:pt x="3079292" y="377621"/>
                  </a:lnTo>
                  <a:lnTo>
                    <a:pt x="3073603" y="377278"/>
                  </a:lnTo>
                  <a:lnTo>
                    <a:pt x="3067786" y="376364"/>
                  </a:lnTo>
                  <a:lnTo>
                    <a:pt x="3067596" y="376364"/>
                  </a:lnTo>
                  <a:lnTo>
                    <a:pt x="3028492" y="360146"/>
                  </a:lnTo>
                  <a:lnTo>
                    <a:pt x="3014243" y="391325"/>
                  </a:lnTo>
                  <a:lnTo>
                    <a:pt x="3054388" y="407670"/>
                  </a:lnTo>
                  <a:lnTo>
                    <a:pt x="3073374" y="410133"/>
                  </a:lnTo>
                  <a:lnTo>
                    <a:pt x="3078746" y="410133"/>
                  </a:lnTo>
                  <a:lnTo>
                    <a:pt x="3105061" y="406742"/>
                  </a:lnTo>
                  <a:lnTo>
                    <a:pt x="3124657" y="396900"/>
                  </a:lnTo>
                  <a:lnTo>
                    <a:pt x="3136900" y="381114"/>
                  </a:lnTo>
                  <a:lnTo>
                    <a:pt x="3137585" y="377621"/>
                  </a:lnTo>
                  <a:lnTo>
                    <a:pt x="3141065" y="360146"/>
                  </a:lnTo>
                  <a:lnTo>
                    <a:pt x="3120999" y="321348"/>
                  </a:lnTo>
                  <a:lnTo>
                    <a:pt x="3075800" y="294017"/>
                  </a:lnTo>
                  <a:lnTo>
                    <a:pt x="3063163" y="287299"/>
                  </a:lnTo>
                  <a:lnTo>
                    <a:pt x="3058858" y="282727"/>
                  </a:lnTo>
                  <a:lnTo>
                    <a:pt x="3058858" y="275209"/>
                  </a:lnTo>
                  <a:lnTo>
                    <a:pt x="3060712" y="268452"/>
                  </a:lnTo>
                  <a:lnTo>
                    <a:pt x="3065957" y="263283"/>
                  </a:lnTo>
                  <a:lnTo>
                    <a:pt x="3074174" y="259969"/>
                  </a:lnTo>
                  <a:lnTo>
                    <a:pt x="3084931" y="258800"/>
                  </a:lnTo>
                  <a:lnTo>
                    <a:pt x="3094469" y="259613"/>
                  </a:lnTo>
                  <a:lnTo>
                    <a:pt x="3105302" y="262001"/>
                  </a:lnTo>
                  <a:lnTo>
                    <a:pt x="3117456" y="265963"/>
                  </a:lnTo>
                  <a:lnTo>
                    <a:pt x="3130905" y="271449"/>
                  </a:lnTo>
                  <a:lnTo>
                    <a:pt x="3136506" y="258800"/>
                  </a:lnTo>
                  <a:lnTo>
                    <a:pt x="3144342" y="241071"/>
                  </a:lnTo>
                  <a:close/>
                </a:path>
                <a:path w="3858895" h="1361439">
                  <a:moveTo>
                    <a:pt x="3213697" y="555688"/>
                  </a:moveTo>
                  <a:lnTo>
                    <a:pt x="3179826" y="555688"/>
                  </a:lnTo>
                  <a:lnTo>
                    <a:pt x="3179826" y="733082"/>
                  </a:lnTo>
                  <a:lnTo>
                    <a:pt x="3213697" y="733082"/>
                  </a:lnTo>
                  <a:lnTo>
                    <a:pt x="3213697" y="555688"/>
                  </a:lnTo>
                  <a:close/>
                </a:path>
                <a:path w="3858895" h="1361439">
                  <a:moveTo>
                    <a:pt x="3302647" y="229235"/>
                  </a:moveTo>
                  <a:lnTo>
                    <a:pt x="3162350" y="229235"/>
                  </a:lnTo>
                  <a:lnTo>
                    <a:pt x="3162350" y="258000"/>
                  </a:lnTo>
                  <a:lnTo>
                    <a:pt x="3215563" y="258000"/>
                  </a:lnTo>
                  <a:lnTo>
                    <a:pt x="3215563" y="406641"/>
                  </a:lnTo>
                  <a:lnTo>
                    <a:pt x="3249434" y="406641"/>
                  </a:lnTo>
                  <a:lnTo>
                    <a:pt x="3249434" y="258000"/>
                  </a:lnTo>
                  <a:lnTo>
                    <a:pt x="3302647" y="258000"/>
                  </a:lnTo>
                  <a:lnTo>
                    <a:pt x="3302647" y="229235"/>
                  </a:lnTo>
                  <a:close/>
                </a:path>
                <a:path w="3858895" h="1361439">
                  <a:moveTo>
                    <a:pt x="3451301" y="644385"/>
                  </a:moveTo>
                  <a:lnTo>
                    <a:pt x="3444468" y="606894"/>
                  </a:lnTo>
                  <a:lnTo>
                    <a:pt x="3427806" y="581748"/>
                  </a:lnTo>
                  <a:lnTo>
                    <a:pt x="3425228" y="577875"/>
                  </a:lnTo>
                  <a:lnTo>
                    <a:pt x="3415284" y="571601"/>
                  </a:lnTo>
                  <a:lnTo>
                    <a:pt x="3415284" y="644385"/>
                  </a:lnTo>
                  <a:lnTo>
                    <a:pt x="3410902" y="669366"/>
                  </a:lnTo>
                  <a:lnTo>
                    <a:pt x="3398748" y="689203"/>
                  </a:lnTo>
                  <a:lnTo>
                    <a:pt x="3380359" y="702297"/>
                  </a:lnTo>
                  <a:lnTo>
                    <a:pt x="3357219" y="707009"/>
                  </a:lnTo>
                  <a:lnTo>
                    <a:pt x="3333940" y="702297"/>
                  </a:lnTo>
                  <a:lnTo>
                    <a:pt x="3315462" y="689203"/>
                  </a:lnTo>
                  <a:lnTo>
                    <a:pt x="3303295" y="669366"/>
                  </a:lnTo>
                  <a:lnTo>
                    <a:pt x="3298901" y="644385"/>
                  </a:lnTo>
                  <a:lnTo>
                    <a:pt x="3303295" y="619518"/>
                  </a:lnTo>
                  <a:lnTo>
                    <a:pt x="3315462" y="599668"/>
                  </a:lnTo>
                  <a:lnTo>
                    <a:pt x="3333940" y="586511"/>
                  </a:lnTo>
                  <a:lnTo>
                    <a:pt x="3357219" y="581748"/>
                  </a:lnTo>
                  <a:lnTo>
                    <a:pt x="3380359" y="586511"/>
                  </a:lnTo>
                  <a:lnTo>
                    <a:pt x="3398748" y="599668"/>
                  </a:lnTo>
                  <a:lnTo>
                    <a:pt x="3410902" y="619518"/>
                  </a:lnTo>
                  <a:lnTo>
                    <a:pt x="3415284" y="644385"/>
                  </a:lnTo>
                  <a:lnTo>
                    <a:pt x="3415284" y="571601"/>
                  </a:lnTo>
                  <a:lnTo>
                    <a:pt x="3395510" y="559117"/>
                  </a:lnTo>
                  <a:lnTo>
                    <a:pt x="3357219" y="552462"/>
                  </a:lnTo>
                  <a:lnTo>
                    <a:pt x="3318789" y="559117"/>
                  </a:lnTo>
                  <a:lnTo>
                    <a:pt x="3288982" y="577875"/>
                  </a:lnTo>
                  <a:lnTo>
                    <a:pt x="3269729" y="606894"/>
                  </a:lnTo>
                  <a:lnTo>
                    <a:pt x="3262884" y="644385"/>
                  </a:lnTo>
                  <a:lnTo>
                    <a:pt x="3269843" y="681583"/>
                  </a:lnTo>
                  <a:lnTo>
                    <a:pt x="3289287" y="710742"/>
                  </a:lnTo>
                  <a:lnTo>
                    <a:pt x="3319132" y="729767"/>
                  </a:lnTo>
                  <a:lnTo>
                    <a:pt x="3357219" y="736574"/>
                  </a:lnTo>
                  <a:lnTo>
                    <a:pt x="3395167" y="729767"/>
                  </a:lnTo>
                  <a:lnTo>
                    <a:pt x="3424923" y="710742"/>
                  </a:lnTo>
                  <a:lnTo>
                    <a:pt x="3427412" y="707009"/>
                  </a:lnTo>
                  <a:lnTo>
                    <a:pt x="3444354" y="681583"/>
                  </a:lnTo>
                  <a:lnTo>
                    <a:pt x="3451301" y="644385"/>
                  </a:lnTo>
                  <a:close/>
                </a:path>
                <a:path w="3858895" h="1361439">
                  <a:moveTo>
                    <a:pt x="3481667" y="229235"/>
                  </a:moveTo>
                  <a:lnTo>
                    <a:pt x="3447796" y="229235"/>
                  </a:lnTo>
                  <a:lnTo>
                    <a:pt x="3447796" y="339178"/>
                  </a:lnTo>
                  <a:lnTo>
                    <a:pt x="3445256" y="356133"/>
                  </a:lnTo>
                  <a:lnTo>
                    <a:pt x="3437725" y="368515"/>
                  </a:lnTo>
                  <a:lnTo>
                    <a:pt x="3425164" y="376224"/>
                  </a:lnTo>
                  <a:lnTo>
                    <a:pt x="3424605" y="376224"/>
                  </a:lnTo>
                  <a:lnTo>
                    <a:pt x="3408286" y="378688"/>
                  </a:lnTo>
                  <a:lnTo>
                    <a:pt x="3389833" y="376224"/>
                  </a:lnTo>
                  <a:lnTo>
                    <a:pt x="3376739" y="368820"/>
                  </a:lnTo>
                  <a:lnTo>
                    <a:pt x="3368941" y="356463"/>
                  </a:lnTo>
                  <a:lnTo>
                    <a:pt x="3366351" y="339178"/>
                  </a:lnTo>
                  <a:lnTo>
                    <a:pt x="3366351" y="229235"/>
                  </a:lnTo>
                  <a:lnTo>
                    <a:pt x="3332746" y="229235"/>
                  </a:lnTo>
                  <a:lnTo>
                    <a:pt x="3332861" y="339178"/>
                  </a:lnTo>
                  <a:lnTo>
                    <a:pt x="3333826" y="356133"/>
                  </a:lnTo>
                  <a:lnTo>
                    <a:pt x="3333839" y="356463"/>
                  </a:lnTo>
                  <a:lnTo>
                    <a:pt x="3356940" y="397230"/>
                  </a:lnTo>
                  <a:lnTo>
                    <a:pt x="3407206" y="410133"/>
                  </a:lnTo>
                  <a:lnTo>
                    <a:pt x="3421761" y="409409"/>
                  </a:lnTo>
                  <a:lnTo>
                    <a:pt x="3422307" y="409409"/>
                  </a:lnTo>
                  <a:lnTo>
                    <a:pt x="3435083" y="407111"/>
                  </a:lnTo>
                  <a:lnTo>
                    <a:pt x="3435362" y="407111"/>
                  </a:lnTo>
                  <a:lnTo>
                    <a:pt x="3446742" y="403110"/>
                  </a:lnTo>
                  <a:lnTo>
                    <a:pt x="3476333" y="374726"/>
                  </a:lnTo>
                  <a:lnTo>
                    <a:pt x="3481565" y="339178"/>
                  </a:lnTo>
                  <a:lnTo>
                    <a:pt x="3481667" y="229235"/>
                  </a:lnTo>
                  <a:close/>
                </a:path>
                <a:path w="3858895" h="1361439">
                  <a:moveTo>
                    <a:pt x="3655034" y="555688"/>
                  </a:moveTo>
                  <a:lnTo>
                    <a:pt x="3623056" y="555688"/>
                  </a:lnTo>
                  <a:lnTo>
                    <a:pt x="3623056" y="687387"/>
                  </a:lnTo>
                  <a:lnTo>
                    <a:pt x="3618750" y="676097"/>
                  </a:lnTo>
                  <a:lnTo>
                    <a:pt x="3613645" y="668045"/>
                  </a:lnTo>
                  <a:lnTo>
                    <a:pt x="3572091" y="602996"/>
                  </a:lnTo>
                  <a:lnTo>
                    <a:pt x="3541877" y="555688"/>
                  </a:lnTo>
                  <a:lnTo>
                    <a:pt x="3502901" y="555688"/>
                  </a:lnTo>
                  <a:lnTo>
                    <a:pt x="3502901" y="733082"/>
                  </a:lnTo>
                  <a:lnTo>
                    <a:pt x="3535159" y="733082"/>
                  </a:lnTo>
                  <a:lnTo>
                    <a:pt x="3535159" y="602996"/>
                  </a:lnTo>
                  <a:lnTo>
                    <a:pt x="3535972" y="605942"/>
                  </a:lnTo>
                  <a:lnTo>
                    <a:pt x="3537572" y="609168"/>
                  </a:lnTo>
                  <a:lnTo>
                    <a:pt x="3543490" y="619925"/>
                  </a:lnTo>
                  <a:lnTo>
                    <a:pt x="3619550" y="734695"/>
                  </a:lnTo>
                  <a:lnTo>
                    <a:pt x="3655034" y="734695"/>
                  </a:lnTo>
                  <a:lnTo>
                    <a:pt x="3655034" y="687387"/>
                  </a:lnTo>
                  <a:lnTo>
                    <a:pt x="3655034" y="555688"/>
                  </a:lnTo>
                  <a:close/>
                </a:path>
                <a:path w="3858895" h="1361439">
                  <a:moveTo>
                    <a:pt x="3693731" y="317398"/>
                  </a:moveTo>
                  <a:lnTo>
                    <a:pt x="3692156" y="300266"/>
                  </a:lnTo>
                  <a:lnTo>
                    <a:pt x="3687521" y="283845"/>
                  </a:lnTo>
                  <a:lnTo>
                    <a:pt x="3680015" y="268681"/>
                  </a:lnTo>
                  <a:lnTo>
                    <a:pt x="3672675" y="259080"/>
                  </a:lnTo>
                  <a:lnTo>
                    <a:pt x="3669804" y="255320"/>
                  </a:lnTo>
                  <a:lnTo>
                    <a:pt x="3657181" y="244513"/>
                  </a:lnTo>
                  <a:lnTo>
                    <a:pt x="3657181" y="317677"/>
                  </a:lnTo>
                  <a:lnTo>
                    <a:pt x="3653028" y="342912"/>
                  </a:lnTo>
                  <a:lnTo>
                    <a:pt x="3640861" y="361454"/>
                  </a:lnTo>
                  <a:lnTo>
                    <a:pt x="3621125" y="372897"/>
                  </a:lnTo>
                  <a:lnTo>
                    <a:pt x="3594277" y="376809"/>
                  </a:lnTo>
                  <a:lnTo>
                    <a:pt x="3567404" y="376809"/>
                  </a:lnTo>
                  <a:lnTo>
                    <a:pt x="3567404" y="259080"/>
                  </a:lnTo>
                  <a:lnTo>
                    <a:pt x="3594277" y="259080"/>
                  </a:lnTo>
                  <a:lnTo>
                    <a:pt x="3636759" y="269557"/>
                  </a:lnTo>
                  <a:lnTo>
                    <a:pt x="3655771" y="302983"/>
                  </a:lnTo>
                  <a:lnTo>
                    <a:pt x="3657181" y="317677"/>
                  </a:lnTo>
                  <a:lnTo>
                    <a:pt x="3657181" y="244513"/>
                  </a:lnTo>
                  <a:lnTo>
                    <a:pt x="3655911" y="243420"/>
                  </a:lnTo>
                  <a:lnTo>
                    <a:pt x="3639845" y="235318"/>
                  </a:lnTo>
                  <a:lnTo>
                    <a:pt x="3620757" y="230708"/>
                  </a:lnTo>
                  <a:lnTo>
                    <a:pt x="3597783" y="229235"/>
                  </a:lnTo>
                  <a:lnTo>
                    <a:pt x="3531920" y="229235"/>
                  </a:lnTo>
                  <a:lnTo>
                    <a:pt x="3531920" y="406641"/>
                  </a:lnTo>
                  <a:lnTo>
                    <a:pt x="3597503" y="406641"/>
                  </a:lnTo>
                  <a:lnTo>
                    <a:pt x="3639235" y="400164"/>
                  </a:lnTo>
                  <a:lnTo>
                    <a:pt x="3672154" y="376809"/>
                  </a:lnTo>
                  <a:lnTo>
                    <a:pt x="3692106" y="334911"/>
                  </a:lnTo>
                  <a:lnTo>
                    <a:pt x="3693706" y="317677"/>
                  </a:lnTo>
                  <a:lnTo>
                    <a:pt x="3693731" y="317398"/>
                  </a:lnTo>
                  <a:close/>
                </a:path>
                <a:path w="3858895" h="1361439">
                  <a:moveTo>
                    <a:pt x="3820668" y="1345590"/>
                  </a:moveTo>
                  <a:lnTo>
                    <a:pt x="3754755" y="1345590"/>
                  </a:lnTo>
                  <a:lnTo>
                    <a:pt x="3754755" y="1213510"/>
                  </a:lnTo>
                  <a:lnTo>
                    <a:pt x="3736416" y="1213510"/>
                  </a:lnTo>
                  <a:lnTo>
                    <a:pt x="3736416" y="1345590"/>
                  </a:lnTo>
                  <a:lnTo>
                    <a:pt x="3736416" y="1360830"/>
                  </a:lnTo>
                  <a:lnTo>
                    <a:pt x="3820668" y="1360830"/>
                  </a:lnTo>
                  <a:lnTo>
                    <a:pt x="3820668" y="1345590"/>
                  </a:lnTo>
                  <a:close/>
                </a:path>
                <a:path w="3858895" h="1361439">
                  <a:moveTo>
                    <a:pt x="3839692" y="567512"/>
                  </a:moveTo>
                  <a:lnTo>
                    <a:pt x="3806609" y="555320"/>
                  </a:lnTo>
                  <a:lnTo>
                    <a:pt x="3806787" y="555320"/>
                  </a:lnTo>
                  <a:lnTo>
                    <a:pt x="3798062" y="553808"/>
                  </a:lnTo>
                  <a:lnTo>
                    <a:pt x="3789743" y="552996"/>
                  </a:lnTo>
                  <a:lnTo>
                    <a:pt x="3781094" y="552729"/>
                  </a:lnTo>
                  <a:lnTo>
                    <a:pt x="3767201" y="553339"/>
                  </a:lnTo>
                  <a:lnTo>
                    <a:pt x="3730828" y="568591"/>
                  </a:lnTo>
                  <a:lnTo>
                    <a:pt x="3716388" y="601649"/>
                  </a:lnTo>
                  <a:lnTo>
                    <a:pt x="3716324" y="602449"/>
                  </a:lnTo>
                  <a:lnTo>
                    <a:pt x="3737749" y="639076"/>
                  </a:lnTo>
                  <a:lnTo>
                    <a:pt x="3784854" y="667232"/>
                  </a:lnTo>
                  <a:lnTo>
                    <a:pt x="3796411" y="673684"/>
                  </a:lnTo>
                  <a:lnTo>
                    <a:pt x="3800449" y="678789"/>
                  </a:lnTo>
                  <a:lnTo>
                    <a:pt x="3774643" y="704049"/>
                  </a:lnTo>
                  <a:lnTo>
                    <a:pt x="3768953" y="703707"/>
                  </a:lnTo>
                  <a:lnTo>
                    <a:pt x="3763124" y="702792"/>
                  </a:lnTo>
                  <a:lnTo>
                    <a:pt x="3762933" y="702792"/>
                  </a:lnTo>
                  <a:lnTo>
                    <a:pt x="3723843" y="686587"/>
                  </a:lnTo>
                  <a:lnTo>
                    <a:pt x="3709606" y="717765"/>
                  </a:lnTo>
                  <a:lnTo>
                    <a:pt x="3749725" y="734110"/>
                  </a:lnTo>
                  <a:lnTo>
                    <a:pt x="3768725" y="736574"/>
                  </a:lnTo>
                  <a:lnTo>
                    <a:pt x="3774109" y="736574"/>
                  </a:lnTo>
                  <a:lnTo>
                    <a:pt x="3820007" y="723341"/>
                  </a:lnTo>
                  <a:lnTo>
                    <a:pt x="3836416" y="686587"/>
                  </a:lnTo>
                  <a:lnTo>
                    <a:pt x="3836466" y="686320"/>
                  </a:lnTo>
                  <a:lnTo>
                    <a:pt x="3835641" y="677214"/>
                  </a:lnTo>
                  <a:lnTo>
                    <a:pt x="3804818" y="639851"/>
                  </a:lnTo>
                  <a:lnTo>
                    <a:pt x="3771150" y="620471"/>
                  </a:lnTo>
                  <a:lnTo>
                    <a:pt x="3758514" y="613740"/>
                  </a:lnTo>
                  <a:lnTo>
                    <a:pt x="3754221" y="609168"/>
                  </a:lnTo>
                  <a:lnTo>
                    <a:pt x="3754221" y="601649"/>
                  </a:lnTo>
                  <a:lnTo>
                    <a:pt x="3756063" y="594893"/>
                  </a:lnTo>
                  <a:lnTo>
                    <a:pt x="3761308" y="589724"/>
                  </a:lnTo>
                  <a:lnTo>
                    <a:pt x="3769525" y="586422"/>
                  </a:lnTo>
                  <a:lnTo>
                    <a:pt x="3780282" y="585254"/>
                  </a:lnTo>
                  <a:lnTo>
                    <a:pt x="3789819" y="586066"/>
                  </a:lnTo>
                  <a:lnTo>
                    <a:pt x="3800652" y="588454"/>
                  </a:lnTo>
                  <a:lnTo>
                    <a:pt x="3812794" y="592404"/>
                  </a:lnTo>
                  <a:lnTo>
                    <a:pt x="3826256" y="597877"/>
                  </a:lnTo>
                  <a:lnTo>
                    <a:pt x="3831844" y="585254"/>
                  </a:lnTo>
                  <a:lnTo>
                    <a:pt x="3839692" y="567512"/>
                  </a:lnTo>
                  <a:close/>
                </a:path>
                <a:path w="3858895" h="1361439">
                  <a:moveTo>
                    <a:pt x="3858768" y="229235"/>
                  </a:moveTo>
                  <a:lnTo>
                    <a:pt x="3821671" y="229235"/>
                  </a:lnTo>
                  <a:lnTo>
                    <a:pt x="3784320" y="298589"/>
                  </a:lnTo>
                  <a:lnTo>
                    <a:pt x="3748824" y="229235"/>
                  </a:lnTo>
                  <a:lnTo>
                    <a:pt x="3711740" y="229235"/>
                  </a:lnTo>
                  <a:lnTo>
                    <a:pt x="3765766" y="330581"/>
                  </a:lnTo>
                  <a:lnTo>
                    <a:pt x="3765766" y="406641"/>
                  </a:lnTo>
                  <a:lnTo>
                    <a:pt x="3799636" y="406641"/>
                  </a:lnTo>
                  <a:lnTo>
                    <a:pt x="3799636" y="330581"/>
                  </a:lnTo>
                  <a:lnTo>
                    <a:pt x="3818305" y="298589"/>
                  </a:lnTo>
                  <a:lnTo>
                    <a:pt x="3858768" y="229235"/>
                  </a:lnTo>
                  <a:close/>
                </a:path>
              </a:pathLst>
            </a:custGeom>
            <a:solidFill>
              <a:srgbClr val="FFFFFF"/>
            </a:solidFill>
          </p:spPr>
          <p:txBody>
            <a:bodyPr wrap="square" lIns="0" tIns="0" rIns="0" bIns="0" rtlCol="0"/>
            <a:lstStyle/>
            <a:p>
              <a:endParaRPr>
                <a:latin typeface="Garamond" panose="02020404030301010803" pitchFamily="18" charset="0"/>
              </a:endParaRPr>
            </a:p>
          </p:txBody>
        </p:sp>
      </p:grpSp>
      <p:sp>
        <p:nvSpPr>
          <p:cNvPr id="23" name="object 23"/>
          <p:cNvSpPr txBox="1"/>
          <p:nvPr/>
        </p:nvSpPr>
        <p:spPr>
          <a:xfrm>
            <a:off x="2677873" y="9404350"/>
            <a:ext cx="2416810" cy="166712"/>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Garamond" panose="02020404030301010803" pitchFamily="18" charset="0"/>
                <a:cs typeface="Scala Sans Pro Light"/>
              </a:rPr>
              <a:t>©202</a:t>
            </a:r>
            <a:r>
              <a:rPr lang="en-US" sz="1000" b="0" dirty="0">
                <a:solidFill>
                  <a:srgbClr val="FFFFFF"/>
                </a:solidFill>
                <a:latin typeface="Garamond" panose="02020404030301010803" pitchFamily="18" charset="0"/>
                <a:cs typeface="Scala Sans Pro Light"/>
              </a:rPr>
              <a:t>5</a:t>
            </a:r>
            <a:r>
              <a:rPr sz="1000" b="0" spc="-20"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Center</a:t>
            </a:r>
            <a:r>
              <a:rPr sz="1000" b="0" spc="-15"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for</a:t>
            </a:r>
            <a:r>
              <a:rPr sz="1000" b="0" spc="-15"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the</a:t>
            </a:r>
            <a:r>
              <a:rPr sz="1000" b="0" spc="-15"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Study</a:t>
            </a:r>
            <a:r>
              <a:rPr sz="1000" b="0" spc="-15"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of</a:t>
            </a:r>
            <a:r>
              <a:rPr sz="1000" b="0" spc="-45" dirty="0">
                <a:solidFill>
                  <a:srgbClr val="FFFFFF"/>
                </a:solidFill>
                <a:latin typeface="Garamond" panose="02020404030301010803" pitchFamily="18" charset="0"/>
                <a:cs typeface="Scala Sans Pro Light"/>
              </a:rPr>
              <a:t> </a:t>
            </a:r>
            <a:r>
              <a:rPr sz="1000" b="0" spc="-10" dirty="0">
                <a:solidFill>
                  <a:srgbClr val="FFFFFF"/>
                </a:solidFill>
                <a:latin typeface="Garamond" panose="02020404030301010803" pitchFamily="18" charset="0"/>
                <a:cs typeface="Scala Sans Pro Light"/>
              </a:rPr>
              <a:t>World</a:t>
            </a:r>
            <a:r>
              <a:rPr sz="1000" b="0" spc="-20" dirty="0">
                <a:solidFill>
                  <a:srgbClr val="FFFFFF"/>
                </a:solidFill>
                <a:latin typeface="Garamond" panose="02020404030301010803" pitchFamily="18" charset="0"/>
                <a:cs typeface="Scala Sans Pro Light"/>
              </a:rPr>
              <a:t> </a:t>
            </a:r>
            <a:r>
              <a:rPr sz="1000" b="0" spc="-10" dirty="0">
                <a:solidFill>
                  <a:srgbClr val="FFFFFF"/>
                </a:solidFill>
                <a:latin typeface="Garamond" panose="02020404030301010803" pitchFamily="18" charset="0"/>
                <a:cs typeface="Scala Sans Pro Light"/>
              </a:rPr>
              <a:t>Religions</a:t>
            </a:r>
            <a:endParaRPr sz="1000" dirty="0">
              <a:latin typeface="Garamond" panose="02020404030301010803" pitchFamily="18" charset="0"/>
              <a:cs typeface="Scala Sans Pro Light"/>
            </a:endParaRPr>
          </a:p>
        </p:txBody>
      </p:sp>
      <p:sp>
        <p:nvSpPr>
          <p:cNvPr id="24" name="object 24"/>
          <p:cNvSpPr/>
          <p:nvPr/>
        </p:nvSpPr>
        <p:spPr>
          <a:xfrm>
            <a:off x="3777183" y="4559388"/>
            <a:ext cx="3197860" cy="274320"/>
          </a:xfrm>
          <a:custGeom>
            <a:avLst/>
            <a:gdLst/>
            <a:ahLst/>
            <a:cxnLst/>
            <a:rect l="l" t="t" r="r" b="b"/>
            <a:pathLst>
              <a:path w="3197859" h="274320">
                <a:moveTo>
                  <a:pt x="181584" y="137820"/>
                </a:moveTo>
                <a:lnTo>
                  <a:pt x="179578" y="135813"/>
                </a:lnTo>
                <a:lnTo>
                  <a:pt x="65328" y="135813"/>
                </a:lnTo>
                <a:lnTo>
                  <a:pt x="63322" y="137820"/>
                </a:lnTo>
                <a:lnTo>
                  <a:pt x="63322" y="142519"/>
                </a:lnTo>
                <a:lnTo>
                  <a:pt x="65328" y="144526"/>
                </a:lnTo>
                <a:lnTo>
                  <a:pt x="67678" y="144526"/>
                </a:lnTo>
                <a:lnTo>
                  <a:pt x="179578" y="144526"/>
                </a:lnTo>
                <a:lnTo>
                  <a:pt x="181584" y="142519"/>
                </a:lnTo>
                <a:lnTo>
                  <a:pt x="181584" y="137820"/>
                </a:lnTo>
                <a:close/>
              </a:path>
              <a:path w="3197859" h="274320">
                <a:moveTo>
                  <a:pt x="181584" y="101295"/>
                </a:moveTo>
                <a:lnTo>
                  <a:pt x="179578" y="99288"/>
                </a:lnTo>
                <a:lnTo>
                  <a:pt x="65328" y="99288"/>
                </a:lnTo>
                <a:lnTo>
                  <a:pt x="63322" y="101295"/>
                </a:lnTo>
                <a:lnTo>
                  <a:pt x="63322" y="105994"/>
                </a:lnTo>
                <a:lnTo>
                  <a:pt x="65328" y="108000"/>
                </a:lnTo>
                <a:lnTo>
                  <a:pt x="67678" y="108000"/>
                </a:lnTo>
                <a:lnTo>
                  <a:pt x="179578" y="108000"/>
                </a:lnTo>
                <a:lnTo>
                  <a:pt x="181584" y="105994"/>
                </a:lnTo>
                <a:lnTo>
                  <a:pt x="181584" y="101295"/>
                </a:lnTo>
                <a:close/>
              </a:path>
              <a:path w="3197859" h="274320">
                <a:moveTo>
                  <a:pt x="181584" y="64782"/>
                </a:moveTo>
                <a:lnTo>
                  <a:pt x="179578" y="62776"/>
                </a:lnTo>
                <a:lnTo>
                  <a:pt x="65328" y="62776"/>
                </a:lnTo>
                <a:lnTo>
                  <a:pt x="63322" y="64782"/>
                </a:lnTo>
                <a:lnTo>
                  <a:pt x="63322" y="69481"/>
                </a:lnTo>
                <a:lnTo>
                  <a:pt x="65328" y="71488"/>
                </a:lnTo>
                <a:lnTo>
                  <a:pt x="67678" y="71488"/>
                </a:lnTo>
                <a:lnTo>
                  <a:pt x="179578" y="71488"/>
                </a:lnTo>
                <a:lnTo>
                  <a:pt x="181584" y="69481"/>
                </a:lnTo>
                <a:lnTo>
                  <a:pt x="181584" y="64782"/>
                </a:lnTo>
                <a:close/>
              </a:path>
              <a:path w="3197859" h="274320">
                <a:moveTo>
                  <a:pt x="181864" y="28270"/>
                </a:moveTo>
                <a:lnTo>
                  <a:pt x="179857" y="26263"/>
                </a:lnTo>
                <a:lnTo>
                  <a:pt x="65608" y="26263"/>
                </a:lnTo>
                <a:lnTo>
                  <a:pt x="63601" y="28270"/>
                </a:lnTo>
                <a:lnTo>
                  <a:pt x="63601" y="32969"/>
                </a:lnTo>
                <a:lnTo>
                  <a:pt x="65608" y="34975"/>
                </a:lnTo>
                <a:lnTo>
                  <a:pt x="67957" y="34975"/>
                </a:lnTo>
                <a:lnTo>
                  <a:pt x="179857" y="34975"/>
                </a:lnTo>
                <a:lnTo>
                  <a:pt x="181864" y="32969"/>
                </a:lnTo>
                <a:lnTo>
                  <a:pt x="181864" y="28270"/>
                </a:lnTo>
                <a:close/>
              </a:path>
              <a:path w="3197859" h="274320">
                <a:moveTo>
                  <a:pt x="245237" y="106337"/>
                </a:moveTo>
                <a:lnTo>
                  <a:pt x="245135" y="101307"/>
                </a:lnTo>
                <a:lnTo>
                  <a:pt x="244563" y="99631"/>
                </a:lnTo>
                <a:lnTo>
                  <a:pt x="244233" y="99301"/>
                </a:lnTo>
                <a:lnTo>
                  <a:pt x="243560" y="98285"/>
                </a:lnTo>
                <a:lnTo>
                  <a:pt x="242214" y="97624"/>
                </a:lnTo>
                <a:lnTo>
                  <a:pt x="236194" y="97624"/>
                </a:lnTo>
                <a:lnTo>
                  <a:pt x="236194" y="112026"/>
                </a:lnTo>
                <a:lnTo>
                  <a:pt x="236194" y="265798"/>
                </a:lnTo>
                <a:lnTo>
                  <a:pt x="9055" y="265798"/>
                </a:lnTo>
                <a:lnTo>
                  <a:pt x="9055" y="112026"/>
                </a:lnTo>
                <a:lnTo>
                  <a:pt x="119608" y="211188"/>
                </a:lnTo>
                <a:lnTo>
                  <a:pt x="120611" y="211861"/>
                </a:lnTo>
                <a:lnTo>
                  <a:pt x="121615" y="212191"/>
                </a:lnTo>
                <a:lnTo>
                  <a:pt x="123621" y="212191"/>
                </a:lnTo>
                <a:lnTo>
                  <a:pt x="224612" y="122415"/>
                </a:lnTo>
                <a:lnTo>
                  <a:pt x="236194" y="112026"/>
                </a:lnTo>
                <a:lnTo>
                  <a:pt x="236194" y="97624"/>
                </a:lnTo>
                <a:lnTo>
                  <a:pt x="229158" y="97624"/>
                </a:lnTo>
                <a:lnTo>
                  <a:pt x="229158" y="106337"/>
                </a:lnTo>
                <a:lnTo>
                  <a:pt x="211391" y="122415"/>
                </a:lnTo>
                <a:lnTo>
                  <a:pt x="211391" y="106337"/>
                </a:lnTo>
                <a:lnTo>
                  <a:pt x="229158" y="106337"/>
                </a:lnTo>
                <a:lnTo>
                  <a:pt x="229158" y="97624"/>
                </a:lnTo>
                <a:lnTo>
                  <a:pt x="211391" y="97624"/>
                </a:lnTo>
                <a:lnTo>
                  <a:pt x="211391" y="9182"/>
                </a:lnTo>
                <a:lnTo>
                  <a:pt x="211391" y="2146"/>
                </a:lnTo>
                <a:lnTo>
                  <a:pt x="209384" y="127"/>
                </a:lnTo>
                <a:lnTo>
                  <a:pt x="202349" y="127"/>
                </a:lnTo>
                <a:lnTo>
                  <a:pt x="202349" y="9182"/>
                </a:lnTo>
                <a:lnTo>
                  <a:pt x="202349" y="130454"/>
                </a:lnTo>
                <a:lnTo>
                  <a:pt x="122618" y="201815"/>
                </a:lnTo>
                <a:lnTo>
                  <a:pt x="42887" y="130454"/>
                </a:lnTo>
                <a:lnTo>
                  <a:pt x="42887" y="122415"/>
                </a:lnTo>
                <a:lnTo>
                  <a:pt x="42887" y="106337"/>
                </a:lnTo>
                <a:lnTo>
                  <a:pt x="42887" y="9182"/>
                </a:lnTo>
                <a:lnTo>
                  <a:pt x="202349" y="9182"/>
                </a:lnTo>
                <a:lnTo>
                  <a:pt x="202349" y="127"/>
                </a:lnTo>
                <a:lnTo>
                  <a:pt x="36182" y="127"/>
                </a:lnTo>
                <a:lnTo>
                  <a:pt x="34175" y="2146"/>
                </a:lnTo>
                <a:lnTo>
                  <a:pt x="34175" y="97282"/>
                </a:lnTo>
                <a:lnTo>
                  <a:pt x="33845" y="97282"/>
                </a:lnTo>
                <a:lnTo>
                  <a:pt x="33845" y="106337"/>
                </a:lnTo>
                <a:lnTo>
                  <a:pt x="33845" y="122415"/>
                </a:lnTo>
                <a:lnTo>
                  <a:pt x="22377" y="112026"/>
                </a:lnTo>
                <a:lnTo>
                  <a:pt x="16090" y="106337"/>
                </a:lnTo>
                <a:lnTo>
                  <a:pt x="33845" y="106337"/>
                </a:lnTo>
                <a:lnTo>
                  <a:pt x="33845" y="97282"/>
                </a:lnTo>
                <a:lnTo>
                  <a:pt x="3352" y="97282"/>
                </a:lnTo>
                <a:lnTo>
                  <a:pt x="2019" y="97955"/>
                </a:lnTo>
                <a:lnTo>
                  <a:pt x="1346" y="98958"/>
                </a:lnTo>
                <a:lnTo>
                  <a:pt x="1003" y="99301"/>
                </a:lnTo>
                <a:lnTo>
                  <a:pt x="342" y="100304"/>
                </a:lnTo>
                <a:lnTo>
                  <a:pt x="0" y="101307"/>
                </a:lnTo>
                <a:lnTo>
                  <a:pt x="342" y="102311"/>
                </a:lnTo>
                <a:lnTo>
                  <a:pt x="342" y="272161"/>
                </a:lnTo>
                <a:lnTo>
                  <a:pt x="2349" y="274167"/>
                </a:lnTo>
                <a:lnTo>
                  <a:pt x="243230" y="274167"/>
                </a:lnTo>
                <a:lnTo>
                  <a:pt x="245237" y="272161"/>
                </a:lnTo>
                <a:lnTo>
                  <a:pt x="245237" y="265798"/>
                </a:lnTo>
                <a:lnTo>
                  <a:pt x="245237" y="112026"/>
                </a:lnTo>
                <a:lnTo>
                  <a:pt x="245237" y="106337"/>
                </a:lnTo>
                <a:close/>
              </a:path>
              <a:path w="3197859" h="274320">
                <a:moveTo>
                  <a:pt x="1242809" y="137147"/>
                </a:moveTo>
                <a:lnTo>
                  <a:pt x="1241552" y="124625"/>
                </a:lnTo>
                <a:lnTo>
                  <a:pt x="1237919" y="112687"/>
                </a:lnTo>
                <a:lnTo>
                  <a:pt x="1232039" y="101701"/>
                </a:lnTo>
                <a:lnTo>
                  <a:pt x="1224534" y="92557"/>
                </a:lnTo>
                <a:lnTo>
                  <a:pt x="1224534" y="137147"/>
                </a:lnTo>
                <a:lnTo>
                  <a:pt x="1223645" y="146113"/>
                </a:lnTo>
                <a:lnTo>
                  <a:pt x="1196251" y="179362"/>
                </a:lnTo>
                <a:lnTo>
                  <a:pt x="1178852" y="182829"/>
                </a:lnTo>
                <a:lnTo>
                  <a:pt x="1169911" y="181940"/>
                </a:lnTo>
                <a:lnTo>
                  <a:pt x="1136650" y="154635"/>
                </a:lnTo>
                <a:lnTo>
                  <a:pt x="1133170" y="137147"/>
                </a:lnTo>
                <a:lnTo>
                  <a:pt x="1134059" y="128206"/>
                </a:lnTo>
                <a:lnTo>
                  <a:pt x="1161376" y="94945"/>
                </a:lnTo>
                <a:lnTo>
                  <a:pt x="1178852" y="91478"/>
                </a:lnTo>
                <a:lnTo>
                  <a:pt x="1187805" y="92367"/>
                </a:lnTo>
                <a:lnTo>
                  <a:pt x="1221066" y="119672"/>
                </a:lnTo>
                <a:lnTo>
                  <a:pt x="1224534" y="137147"/>
                </a:lnTo>
                <a:lnTo>
                  <a:pt x="1224534" y="92557"/>
                </a:lnTo>
                <a:lnTo>
                  <a:pt x="1178852" y="73202"/>
                </a:lnTo>
                <a:lnTo>
                  <a:pt x="1166279" y="74460"/>
                </a:lnTo>
                <a:lnTo>
                  <a:pt x="1125651" y="101701"/>
                </a:lnTo>
                <a:lnTo>
                  <a:pt x="1114907" y="137147"/>
                </a:lnTo>
                <a:lnTo>
                  <a:pt x="1116152" y="149682"/>
                </a:lnTo>
                <a:lnTo>
                  <a:pt x="1143381" y="190360"/>
                </a:lnTo>
                <a:lnTo>
                  <a:pt x="1178852" y="201104"/>
                </a:lnTo>
                <a:lnTo>
                  <a:pt x="1191387" y="199859"/>
                </a:lnTo>
                <a:lnTo>
                  <a:pt x="1232052" y="172631"/>
                </a:lnTo>
                <a:lnTo>
                  <a:pt x="1241577" y="149682"/>
                </a:lnTo>
                <a:lnTo>
                  <a:pt x="1242809" y="137147"/>
                </a:lnTo>
                <a:close/>
              </a:path>
              <a:path w="3197859" h="274320">
                <a:moveTo>
                  <a:pt x="1272501" y="50660"/>
                </a:moveTo>
                <a:lnTo>
                  <a:pt x="1265339" y="43497"/>
                </a:lnTo>
                <a:lnTo>
                  <a:pt x="1250061" y="43497"/>
                </a:lnTo>
                <a:lnTo>
                  <a:pt x="1244219" y="47396"/>
                </a:lnTo>
                <a:lnTo>
                  <a:pt x="1239278" y="59334"/>
                </a:lnTo>
                <a:lnTo>
                  <a:pt x="1240612" y="65938"/>
                </a:lnTo>
                <a:lnTo>
                  <a:pt x="1240663" y="66230"/>
                </a:lnTo>
                <a:lnTo>
                  <a:pt x="1249768" y="75349"/>
                </a:lnTo>
                <a:lnTo>
                  <a:pt x="1256665" y="76733"/>
                </a:lnTo>
                <a:lnTo>
                  <a:pt x="1268603" y="71793"/>
                </a:lnTo>
                <a:lnTo>
                  <a:pt x="1272501" y="65938"/>
                </a:lnTo>
                <a:lnTo>
                  <a:pt x="1272501" y="50660"/>
                </a:lnTo>
                <a:close/>
              </a:path>
              <a:path w="3197859" h="274320">
                <a:moveTo>
                  <a:pt x="1315897" y="64071"/>
                </a:moveTo>
                <a:lnTo>
                  <a:pt x="1314640" y="51536"/>
                </a:lnTo>
                <a:lnTo>
                  <a:pt x="1311008" y="39611"/>
                </a:lnTo>
                <a:lnTo>
                  <a:pt x="1305115" y="28613"/>
                </a:lnTo>
                <a:lnTo>
                  <a:pt x="1297622" y="19481"/>
                </a:lnTo>
                <a:lnTo>
                  <a:pt x="1297622" y="64071"/>
                </a:lnTo>
                <a:lnTo>
                  <a:pt x="1297622" y="210235"/>
                </a:lnTo>
                <a:lnTo>
                  <a:pt x="1277239" y="248234"/>
                </a:lnTo>
                <a:lnTo>
                  <a:pt x="1251940" y="255917"/>
                </a:lnTo>
                <a:lnTo>
                  <a:pt x="1105763" y="255917"/>
                </a:lnTo>
                <a:lnTo>
                  <a:pt x="1067803" y="235572"/>
                </a:lnTo>
                <a:lnTo>
                  <a:pt x="1060081" y="210235"/>
                </a:lnTo>
                <a:lnTo>
                  <a:pt x="1060081" y="64071"/>
                </a:lnTo>
                <a:lnTo>
                  <a:pt x="1080452" y="26085"/>
                </a:lnTo>
                <a:lnTo>
                  <a:pt x="1105763" y="18389"/>
                </a:lnTo>
                <a:lnTo>
                  <a:pt x="1251940" y="18389"/>
                </a:lnTo>
                <a:lnTo>
                  <a:pt x="1289926" y="38747"/>
                </a:lnTo>
                <a:lnTo>
                  <a:pt x="1297622" y="64071"/>
                </a:lnTo>
                <a:lnTo>
                  <a:pt x="1297622" y="19481"/>
                </a:lnTo>
                <a:lnTo>
                  <a:pt x="1251940" y="114"/>
                </a:lnTo>
                <a:lnTo>
                  <a:pt x="1105763" y="114"/>
                </a:lnTo>
                <a:lnTo>
                  <a:pt x="1060577" y="18872"/>
                </a:lnTo>
                <a:lnTo>
                  <a:pt x="1041819" y="64071"/>
                </a:lnTo>
                <a:lnTo>
                  <a:pt x="1041819" y="210235"/>
                </a:lnTo>
                <a:lnTo>
                  <a:pt x="1060577" y="255435"/>
                </a:lnTo>
                <a:lnTo>
                  <a:pt x="1105763" y="274193"/>
                </a:lnTo>
                <a:lnTo>
                  <a:pt x="1251940" y="274193"/>
                </a:lnTo>
                <a:lnTo>
                  <a:pt x="1296543" y="255917"/>
                </a:lnTo>
                <a:lnTo>
                  <a:pt x="1315897" y="210235"/>
                </a:lnTo>
                <a:lnTo>
                  <a:pt x="1315897" y="64071"/>
                </a:lnTo>
                <a:close/>
              </a:path>
              <a:path w="3197859" h="274320">
                <a:moveTo>
                  <a:pt x="2176399" y="137998"/>
                </a:moveTo>
                <a:lnTo>
                  <a:pt x="2169363" y="94373"/>
                </a:lnTo>
                <a:lnTo>
                  <a:pt x="2149767" y="56489"/>
                </a:lnTo>
                <a:lnTo>
                  <a:pt x="2119896" y="26619"/>
                </a:lnTo>
                <a:lnTo>
                  <a:pt x="2082012" y="7035"/>
                </a:lnTo>
                <a:lnTo>
                  <a:pt x="2038400" y="0"/>
                </a:lnTo>
                <a:lnTo>
                  <a:pt x="1994776" y="7035"/>
                </a:lnTo>
                <a:lnTo>
                  <a:pt x="1956892" y="26619"/>
                </a:lnTo>
                <a:lnTo>
                  <a:pt x="1927021" y="56489"/>
                </a:lnTo>
                <a:lnTo>
                  <a:pt x="1907425" y="94373"/>
                </a:lnTo>
                <a:lnTo>
                  <a:pt x="1900402" y="137998"/>
                </a:lnTo>
                <a:lnTo>
                  <a:pt x="1909305" y="186893"/>
                </a:lnTo>
                <a:lnTo>
                  <a:pt x="1933867" y="228104"/>
                </a:lnTo>
                <a:lnTo>
                  <a:pt x="1970798" y="258330"/>
                </a:lnTo>
                <a:lnTo>
                  <a:pt x="2016836" y="274320"/>
                </a:lnTo>
                <a:lnTo>
                  <a:pt x="2016836" y="177888"/>
                </a:lnTo>
                <a:lnTo>
                  <a:pt x="1981796" y="177888"/>
                </a:lnTo>
                <a:lnTo>
                  <a:pt x="1981796" y="137998"/>
                </a:lnTo>
                <a:lnTo>
                  <a:pt x="2016836" y="137998"/>
                </a:lnTo>
                <a:lnTo>
                  <a:pt x="2016836" y="107594"/>
                </a:lnTo>
                <a:lnTo>
                  <a:pt x="2020544" y="84607"/>
                </a:lnTo>
                <a:lnTo>
                  <a:pt x="2031072" y="67779"/>
                </a:lnTo>
                <a:lnTo>
                  <a:pt x="2047506" y="57429"/>
                </a:lnTo>
                <a:lnTo>
                  <a:pt x="2068957" y="53911"/>
                </a:lnTo>
                <a:lnTo>
                  <a:pt x="2080145" y="54330"/>
                </a:lnTo>
                <a:lnTo>
                  <a:pt x="2090064" y="55257"/>
                </a:lnTo>
                <a:lnTo>
                  <a:pt x="2099856" y="56603"/>
                </a:lnTo>
                <a:lnTo>
                  <a:pt x="2099856" y="90563"/>
                </a:lnTo>
                <a:lnTo>
                  <a:pt x="2082457" y="90563"/>
                </a:lnTo>
                <a:lnTo>
                  <a:pt x="2071700" y="92392"/>
                </a:lnTo>
                <a:lnTo>
                  <a:pt x="2064778" y="97243"/>
                </a:lnTo>
                <a:lnTo>
                  <a:pt x="2061057" y="104140"/>
                </a:lnTo>
                <a:lnTo>
                  <a:pt x="2059965" y="112115"/>
                </a:lnTo>
                <a:lnTo>
                  <a:pt x="2059965" y="137998"/>
                </a:lnTo>
                <a:lnTo>
                  <a:pt x="2098230" y="137998"/>
                </a:lnTo>
                <a:lnTo>
                  <a:pt x="2092121" y="177888"/>
                </a:lnTo>
                <a:lnTo>
                  <a:pt x="2059965" y="177888"/>
                </a:lnTo>
                <a:lnTo>
                  <a:pt x="2059965" y="274320"/>
                </a:lnTo>
                <a:lnTo>
                  <a:pt x="2105977" y="258330"/>
                </a:lnTo>
                <a:lnTo>
                  <a:pt x="2142909" y="228104"/>
                </a:lnTo>
                <a:lnTo>
                  <a:pt x="2167471" y="186893"/>
                </a:lnTo>
                <a:lnTo>
                  <a:pt x="2176399" y="137998"/>
                </a:lnTo>
                <a:close/>
              </a:path>
              <a:path w="3197859" h="274320">
                <a:moveTo>
                  <a:pt x="3197644" y="99822"/>
                </a:moveTo>
                <a:lnTo>
                  <a:pt x="3196818" y="79260"/>
                </a:lnTo>
                <a:lnTo>
                  <a:pt x="3196755" y="77546"/>
                </a:lnTo>
                <a:lnTo>
                  <a:pt x="3194342" y="61493"/>
                </a:lnTo>
                <a:lnTo>
                  <a:pt x="3177019" y="20866"/>
                </a:lnTo>
                <a:lnTo>
                  <a:pt x="3118624" y="3454"/>
                </a:lnTo>
                <a:lnTo>
                  <a:pt x="3067761" y="1016"/>
                </a:lnTo>
                <a:lnTo>
                  <a:pt x="3065030" y="965"/>
                </a:lnTo>
                <a:lnTo>
                  <a:pt x="3065030" y="137160"/>
                </a:lnTo>
                <a:lnTo>
                  <a:pt x="2963265" y="195046"/>
                </a:lnTo>
                <a:lnTo>
                  <a:pt x="2963265" y="79260"/>
                </a:lnTo>
                <a:lnTo>
                  <a:pt x="3065030" y="137160"/>
                </a:lnTo>
                <a:lnTo>
                  <a:pt x="3065030" y="965"/>
                </a:lnTo>
                <a:lnTo>
                  <a:pt x="3022574" y="127"/>
                </a:lnTo>
                <a:lnTo>
                  <a:pt x="3003080" y="0"/>
                </a:lnTo>
                <a:lnTo>
                  <a:pt x="2932214" y="127"/>
                </a:lnTo>
                <a:lnTo>
                  <a:pt x="2892755" y="1016"/>
                </a:lnTo>
                <a:lnTo>
                  <a:pt x="2850972" y="8178"/>
                </a:lnTo>
                <a:lnTo>
                  <a:pt x="2816542" y="42824"/>
                </a:lnTo>
                <a:lnTo>
                  <a:pt x="2809417" y="101460"/>
                </a:lnTo>
                <a:lnTo>
                  <a:pt x="2808528" y="126720"/>
                </a:lnTo>
                <a:lnTo>
                  <a:pt x="2808528" y="174498"/>
                </a:lnTo>
                <a:lnTo>
                  <a:pt x="2809354" y="195046"/>
                </a:lnTo>
                <a:lnTo>
                  <a:pt x="2809417" y="196761"/>
                </a:lnTo>
                <a:lnTo>
                  <a:pt x="2821457" y="243370"/>
                </a:lnTo>
                <a:lnTo>
                  <a:pt x="2887548" y="270865"/>
                </a:lnTo>
                <a:lnTo>
                  <a:pt x="2938411" y="273291"/>
                </a:lnTo>
                <a:lnTo>
                  <a:pt x="2983585" y="274193"/>
                </a:lnTo>
                <a:lnTo>
                  <a:pt x="3003080" y="274320"/>
                </a:lnTo>
                <a:lnTo>
                  <a:pt x="3073946" y="274193"/>
                </a:lnTo>
                <a:lnTo>
                  <a:pt x="3113417" y="273291"/>
                </a:lnTo>
                <a:lnTo>
                  <a:pt x="3155200" y="266128"/>
                </a:lnTo>
                <a:lnTo>
                  <a:pt x="3189630" y="231482"/>
                </a:lnTo>
                <a:lnTo>
                  <a:pt x="3196755" y="172859"/>
                </a:lnTo>
                <a:lnTo>
                  <a:pt x="3197644" y="147599"/>
                </a:lnTo>
                <a:lnTo>
                  <a:pt x="3197644" y="99822"/>
                </a:lnTo>
                <a:close/>
              </a:path>
            </a:pathLst>
          </a:custGeom>
          <a:solidFill>
            <a:srgbClr val="FFFFFF"/>
          </a:solidFill>
        </p:spPr>
        <p:txBody>
          <a:bodyPr wrap="square" lIns="0" tIns="0" rIns="0" bIns="0" rtlCol="0"/>
          <a:lstStyle/>
          <a:p>
            <a:endParaRPr>
              <a:latin typeface="Garamond" panose="02020404030301010803" pitchFamily="18" charset="0"/>
            </a:endParaRPr>
          </a:p>
        </p:txBody>
      </p:sp>
      <p:sp>
        <p:nvSpPr>
          <p:cNvPr id="25" name="object 25"/>
          <p:cNvSpPr txBox="1"/>
          <p:nvPr/>
        </p:nvSpPr>
        <p:spPr>
          <a:xfrm>
            <a:off x="3246550" y="4876798"/>
            <a:ext cx="4038600" cy="166712"/>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Garamond" panose="02020404030301010803" pitchFamily="18" charset="0"/>
                <a:cs typeface="Scala Sans Pro Light"/>
              </a:rPr>
              <a:t>|</a:t>
            </a:r>
            <a:r>
              <a:rPr sz="1000" b="0" spc="245"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eepurl.com/</a:t>
            </a:r>
            <a:r>
              <a:rPr sz="1000" b="0" dirty="0" err="1">
                <a:solidFill>
                  <a:srgbClr val="FFFFFF"/>
                </a:solidFill>
                <a:latin typeface="Garamond" panose="02020404030301010803" pitchFamily="18" charset="0"/>
                <a:cs typeface="Scala Sans Pro Light"/>
              </a:rPr>
              <a:t>ibpIQb</a:t>
            </a:r>
            <a:r>
              <a:rPr sz="1000" b="0" spc="250" dirty="0">
                <a:solidFill>
                  <a:srgbClr val="FFFFFF"/>
                </a:solidFill>
                <a:latin typeface="Garamond" panose="02020404030301010803" pitchFamily="18" charset="0"/>
                <a:cs typeface="Scala Sans Pro Light"/>
              </a:rPr>
              <a:t> </a:t>
            </a:r>
            <a:r>
              <a:rPr lang="en-US" sz="1000" b="0" spc="250"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a:t>
            </a:r>
            <a:r>
              <a:rPr sz="1000" b="0" spc="245" dirty="0">
                <a:solidFill>
                  <a:srgbClr val="FFFFFF"/>
                </a:solidFill>
                <a:latin typeface="Garamond" panose="02020404030301010803" pitchFamily="18" charset="0"/>
                <a:cs typeface="Scala Sans Pro Light"/>
              </a:rPr>
              <a:t> </a:t>
            </a:r>
            <a:r>
              <a:rPr sz="1000" b="0" dirty="0" err="1">
                <a:solidFill>
                  <a:srgbClr val="FFFFFF"/>
                </a:solidFill>
                <a:latin typeface="Garamond" panose="02020404030301010803" pitchFamily="18" charset="0"/>
                <a:cs typeface="Scala Sans Pro Light"/>
              </a:rPr>
              <a:t>harvardcswr</a:t>
            </a:r>
            <a:r>
              <a:rPr lang="en-US" sz="1000" b="0" dirty="0">
                <a:solidFill>
                  <a:srgbClr val="FFFFFF"/>
                </a:solidFill>
                <a:latin typeface="Garamond" panose="02020404030301010803" pitchFamily="18" charset="0"/>
                <a:cs typeface="Scala Sans Pro Light"/>
              </a:rPr>
              <a:t>   </a:t>
            </a:r>
            <a:r>
              <a:rPr sz="1000" b="0" spc="250"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a:t>
            </a:r>
            <a:r>
              <a:rPr sz="1000" b="0" spc="250"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harvardcswr</a:t>
            </a:r>
            <a:r>
              <a:rPr sz="1000" b="0" spc="245" dirty="0">
                <a:solidFill>
                  <a:srgbClr val="FFFFFF"/>
                </a:solidFill>
                <a:latin typeface="Garamond" panose="02020404030301010803" pitchFamily="18" charset="0"/>
                <a:cs typeface="Scala Sans Pro Light"/>
              </a:rPr>
              <a:t> </a:t>
            </a:r>
            <a:r>
              <a:rPr sz="1000" b="0" dirty="0">
                <a:solidFill>
                  <a:srgbClr val="FFFFFF"/>
                </a:solidFill>
                <a:latin typeface="Garamond" panose="02020404030301010803" pitchFamily="18" charset="0"/>
                <a:cs typeface="Scala Sans Pro Light"/>
              </a:rPr>
              <a:t>|</a:t>
            </a:r>
            <a:r>
              <a:rPr sz="1000" b="0" spc="250" dirty="0">
                <a:solidFill>
                  <a:srgbClr val="FFFFFF"/>
                </a:solidFill>
                <a:latin typeface="Garamond" panose="02020404030301010803" pitchFamily="18" charset="0"/>
                <a:cs typeface="Scala Sans Pro Light"/>
              </a:rPr>
              <a:t> </a:t>
            </a:r>
            <a:r>
              <a:rPr sz="1000" b="0" spc="-10" dirty="0">
                <a:solidFill>
                  <a:srgbClr val="FFFFFF"/>
                </a:solidFill>
                <a:latin typeface="Garamond" panose="02020404030301010803" pitchFamily="18" charset="0"/>
                <a:cs typeface="Scala Sans Pro Light"/>
              </a:rPr>
              <a:t>@HarvardCSWR</a:t>
            </a:r>
            <a:endParaRPr sz="1000" dirty="0">
              <a:latin typeface="Garamond" panose="02020404030301010803" pitchFamily="18" charset="0"/>
              <a:cs typeface="Scala Sans Pro Light"/>
            </a:endParaRPr>
          </a:p>
        </p:txBody>
      </p:sp>
      <p:sp>
        <p:nvSpPr>
          <p:cNvPr id="26" name="object 26"/>
          <p:cNvSpPr txBox="1"/>
          <p:nvPr/>
        </p:nvSpPr>
        <p:spPr>
          <a:xfrm>
            <a:off x="797357" y="4317456"/>
            <a:ext cx="2680335" cy="761365"/>
          </a:xfrm>
          <a:prstGeom prst="rect">
            <a:avLst/>
          </a:prstGeom>
        </p:spPr>
        <p:txBody>
          <a:bodyPr vert="horz" wrap="square" lIns="0" tIns="142240" rIns="0" bIns="0" rtlCol="0">
            <a:spAutoFit/>
          </a:bodyPr>
          <a:lstStyle/>
          <a:p>
            <a:pPr marR="476884" algn="ctr">
              <a:lnSpc>
                <a:spcPct val="100000"/>
              </a:lnSpc>
              <a:spcBef>
                <a:spcPts val="1120"/>
              </a:spcBef>
            </a:pPr>
            <a:r>
              <a:rPr lang="en-US" sz="2500" spc="-50" dirty="0">
                <a:solidFill>
                  <a:srgbClr val="FFFFFF"/>
                </a:solidFill>
                <a:latin typeface="Garamond" panose="02020404030301010803" pitchFamily="18" charset="0"/>
                <a:cs typeface="Scala Sans Pro"/>
              </a:rPr>
              <a:t>                   @</a:t>
            </a:r>
            <a:endParaRPr lang="en-US" sz="2500" dirty="0">
              <a:latin typeface="Garamond" panose="02020404030301010803" pitchFamily="18" charset="0"/>
              <a:cs typeface="Scala Sans Pro"/>
            </a:endParaRPr>
          </a:p>
          <a:p>
            <a:pPr marL="12700">
              <a:lnSpc>
                <a:spcPct val="100000"/>
              </a:lnSpc>
              <a:spcBef>
                <a:spcPts val="450"/>
              </a:spcBef>
            </a:pPr>
            <a:r>
              <a:rPr sz="1000" b="0" dirty="0">
                <a:solidFill>
                  <a:schemeClr val="bg1"/>
                </a:solidFill>
                <a:latin typeface="Garamond" panose="02020404030301010803" pitchFamily="18" charset="0"/>
                <a:cs typeface="Scala Sans Pro Light"/>
              </a:rPr>
              <a:t>cswr.hds.harvard.edu</a:t>
            </a:r>
            <a:r>
              <a:rPr sz="1000" b="0" spc="175" dirty="0">
                <a:solidFill>
                  <a:schemeClr val="bg1"/>
                </a:solidFill>
                <a:latin typeface="Garamond" panose="02020404030301010803" pitchFamily="18" charset="0"/>
                <a:cs typeface="Scala Sans Pro Light"/>
              </a:rPr>
              <a:t> </a:t>
            </a:r>
            <a:r>
              <a:rPr sz="1000" b="0" dirty="0">
                <a:solidFill>
                  <a:schemeClr val="bg1"/>
                </a:solidFill>
                <a:latin typeface="Garamond" panose="02020404030301010803" pitchFamily="18" charset="0"/>
                <a:cs typeface="Scala Sans Pro Light"/>
              </a:rPr>
              <a:t>|</a:t>
            </a:r>
            <a:r>
              <a:rPr sz="1000" b="0" spc="180" dirty="0">
                <a:solidFill>
                  <a:schemeClr val="bg1"/>
                </a:solidFill>
                <a:latin typeface="Garamond" panose="02020404030301010803" pitchFamily="18" charset="0"/>
                <a:cs typeface="Scala Sans Pro Light"/>
              </a:rPr>
              <a:t> </a:t>
            </a:r>
            <a:r>
              <a:rPr sz="1000" b="0" spc="-10" dirty="0">
                <a:solidFill>
                  <a:schemeClr val="bg1"/>
                </a:solidFill>
                <a:latin typeface="Garamond" panose="02020404030301010803" pitchFamily="18" charset="0"/>
                <a:cs typeface="Scala Sans Pro Light"/>
                <a:hlinkClick r:id="rId15">
                  <a:extLst>
                    <a:ext uri="{A12FA001-AC4F-418D-AE19-62706E023703}">
                      <ahyp:hlinkClr xmlns:ahyp="http://schemas.microsoft.com/office/drawing/2018/hyperlinkcolor" val="tx"/>
                    </a:ext>
                  </a:extLst>
                </a:hlinkClick>
              </a:rPr>
              <a:t>cswr@hds.harvard.edu</a:t>
            </a:r>
            <a:endParaRPr sz="1000" dirty="0">
              <a:solidFill>
                <a:schemeClr val="bg1"/>
              </a:solidFill>
              <a:latin typeface="Garamond" panose="02020404030301010803" pitchFamily="18" charset="0"/>
              <a:cs typeface="Scala Sans Pro Light"/>
            </a:endParaRPr>
          </a:p>
        </p:txBody>
      </p:sp>
      <p:sp>
        <p:nvSpPr>
          <p:cNvPr id="27" name="object 27"/>
          <p:cNvSpPr/>
          <p:nvPr/>
        </p:nvSpPr>
        <p:spPr>
          <a:xfrm>
            <a:off x="1249680" y="4559499"/>
            <a:ext cx="274320" cy="274320"/>
          </a:xfrm>
          <a:custGeom>
            <a:avLst/>
            <a:gdLst/>
            <a:ahLst/>
            <a:cxnLst/>
            <a:rect l="l" t="t" r="r" b="b"/>
            <a:pathLst>
              <a:path w="274319" h="274320">
                <a:moveTo>
                  <a:pt x="257449" y="230886"/>
                </a:moveTo>
                <a:lnTo>
                  <a:pt x="204330" y="230886"/>
                </a:lnTo>
                <a:lnTo>
                  <a:pt x="247523" y="274053"/>
                </a:lnTo>
                <a:lnTo>
                  <a:pt x="274066" y="247497"/>
                </a:lnTo>
                <a:lnTo>
                  <a:pt x="257449" y="230886"/>
                </a:lnTo>
                <a:close/>
              </a:path>
              <a:path w="274319" h="274320">
                <a:moveTo>
                  <a:pt x="135851" y="0"/>
                </a:moveTo>
                <a:lnTo>
                  <a:pt x="92940" y="6932"/>
                </a:lnTo>
                <a:lnTo>
                  <a:pt x="55651" y="26232"/>
                </a:lnTo>
                <a:lnTo>
                  <a:pt x="26232" y="55651"/>
                </a:lnTo>
                <a:lnTo>
                  <a:pt x="6932" y="92940"/>
                </a:lnTo>
                <a:lnTo>
                  <a:pt x="0" y="135851"/>
                </a:lnTo>
                <a:lnTo>
                  <a:pt x="6932" y="178764"/>
                </a:lnTo>
                <a:lnTo>
                  <a:pt x="26232" y="216056"/>
                </a:lnTo>
                <a:lnTo>
                  <a:pt x="55651" y="245479"/>
                </a:lnTo>
                <a:lnTo>
                  <a:pt x="92940" y="264782"/>
                </a:lnTo>
                <a:lnTo>
                  <a:pt x="135851" y="271716"/>
                </a:lnTo>
                <a:lnTo>
                  <a:pt x="147011" y="271261"/>
                </a:lnTo>
                <a:lnTo>
                  <a:pt x="157926" y="269921"/>
                </a:lnTo>
                <a:lnTo>
                  <a:pt x="168557" y="267735"/>
                </a:lnTo>
                <a:lnTo>
                  <a:pt x="178735" y="264782"/>
                </a:lnTo>
                <a:lnTo>
                  <a:pt x="178878" y="264782"/>
                </a:lnTo>
                <a:lnTo>
                  <a:pt x="177340" y="259727"/>
                </a:lnTo>
                <a:lnTo>
                  <a:pt x="130260" y="259727"/>
                </a:lnTo>
                <a:lnTo>
                  <a:pt x="122111" y="256273"/>
                </a:lnTo>
                <a:lnTo>
                  <a:pt x="103911" y="256273"/>
                </a:lnTo>
                <a:lnTo>
                  <a:pt x="87717" y="250759"/>
                </a:lnTo>
                <a:lnTo>
                  <a:pt x="87226" y="250545"/>
                </a:lnTo>
                <a:lnTo>
                  <a:pt x="72220" y="242968"/>
                </a:lnTo>
                <a:lnTo>
                  <a:pt x="58228" y="233293"/>
                </a:lnTo>
                <a:lnTo>
                  <a:pt x="45720" y="221843"/>
                </a:lnTo>
                <a:lnTo>
                  <a:pt x="53152" y="218530"/>
                </a:lnTo>
                <a:lnTo>
                  <a:pt x="61174" y="215499"/>
                </a:lnTo>
                <a:lnTo>
                  <a:pt x="69023" y="213004"/>
                </a:lnTo>
                <a:lnTo>
                  <a:pt x="38049" y="213004"/>
                </a:lnTo>
                <a:lnTo>
                  <a:pt x="27462" y="197262"/>
                </a:lnTo>
                <a:lnTo>
                  <a:pt x="19335" y="179935"/>
                </a:lnTo>
                <a:lnTo>
                  <a:pt x="13914" y="161267"/>
                </a:lnTo>
                <a:lnTo>
                  <a:pt x="11442" y="141503"/>
                </a:lnTo>
                <a:lnTo>
                  <a:pt x="271434" y="141503"/>
                </a:lnTo>
                <a:lnTo>
                  <a:pt x="271665" y="135851"/>
                </a:lnTo>
                <a:lnTo>
                  <a:pt x="270755" y="130200"/>
                </a:lnTo>
                <a:lnTo>
                  <a:pt x="11439" y="130200"/>
                </a:lnTo>
                <a:lnTo>
                  <a:pt x="13855" y="110693"/>
                </a:lnTo>
                <a:lnTo>
                  <a:pt x="19146" y="92262"/>
                </a:lnTo>
                <a:lnTo>
                  <a:pt x="27078" y="75121"/>
                </a:lnTo>
                <a:lnTo>
                  <a:pt x="37414" y="59512"/>
                </a:lnTo>
                <a:lnTo>
                  <a:pt x="67960" y="59512"/>
                </a:lnTo>
                <a:lnTo>
                  <a:pt x="60575" y="57138"/>
                </a:lnTo>
                <a:lnTo>
                  <a:pt x="52460" y="54036"/>
                </a:lnTo>
                <a:lnTo>
                  <a:pt x="44958" y="50647"/>
                </a:lnTo>
                <a:lnTo>
                  <a:pt x="57589" y="38938"/>
                </a:lnTo>
                <a:lnTo>
                  <a:pt x="71740" y="29044"/>
                </a:lnTo>
                <a:lnTo>
                  <a:pt x="87232" y="21151"/>
                </a:lnTo>
                <a:lnTo>
                  <a:pt x="103886" y="15443"/>
                </a:lnTo>
                <a:lnTo>
                  <a:pt x="122079" y="15443"/>
                </a:lnTo>
                <a:lnTo>
                  <a:pt x="130175" y="12014"/>
                </a:lnTo>
                <a:lnTo>
                  <a:pt x="188580" y="12014"/>
                </a:lnTo>
                <a:lnTo>
                  <a:pt x="178763" y="6932"/>
                </a:lnTo>
                <a:lnTo>
                  <a:pt x="135851" y="0"/>
                </a:lnTo>
                <a:close/>
              </a:path>
              <a:path w="274319" h="274320">
                <a:moveTo>
                  <a:pt x="141503" y="203961"/>
                </a:moveTo>
                <a:lnTo>
                  <a:pt x="130200" y="203961"/>
                </a:lnTo>
                <a:lnTo>
                  <a:pt x="130200" y="259727"/>
                </a:lnTo>
                <a:lnTo>
                  <a:pt x="141503" y="259727"/>
                </a:lnTo>
                <a:lnTo>
                  <a:pt x="141503" y="203961"/>
                </a:lnTo>
                <a:close/>
              </a:path>
              <a:path w="274319" h="274320">
                <a:moveTo>
                  <a:pt x="169786" y="234810"/>
                </a:moveTo>
                <a:lnTo>
                  <a:pt x="163231" y="244270"/>
                </a:lnTo>
                <a:lnTo>
                  <a:pt x="156376" y="251498"/>
                </a:lnTo>
                <a:lnTo>
                  <a:pt x="156254" y="251626"/>
                </a:lnTo>
                <a:lnTo>
                  <a:pt x="148972" y="256804"/>
                </a:lnTo>
                <a:lnTo>
                  <a:pt x="141503" y="259727"/>
                </a:lnTo>
                <a:lnTo>
                  <a:pt x="177340" y="259727"/>
                </a:lnTo>
                <a:lnTo>
                  <a:pt x="176288" y="256273"/>
                </a:lnTo>
                <a:lnTo>
                  <a:pt x="167792" y="256273"/>
                </a:lnTo>
                <a:lnTo>
                  <a:pt x="169951" y="254000"/>
                </a:lnTo>
                <a:lnTo>
                  <a:pt x="171915" y="251626"/>
                </a:lnTo>
                <a:lnTo>
                  <a:pt x="174017" y="248832"/>
                </a:lnTo>
                <a:lnTo>
                  <a:pt x="169786" y="234810"/>
                </a:lnTo>
                <a:close/>
              </a:path>
              <a:path w="274319" h="274320">
                <a:moveTo>
                  <a:pt x="90782" y="210375"/>
                </a:moveTo>
                <a:lnTo>
                  <a:pt x="78828" y="210375"/>
                </a:lnTo>
                <a:lnTo>
                  <a:pt x="81140" y="217538"/>
                </a:lnTo>
                <a:lnTo>
                  <a:pt x="103911" y="256273"/>
                </a:lnTo>
                <a:lnTo>
                  <a:pt x="122111" y="256273"/>
                </a:lnTo>
                <a:lnTo>
                  <a:pt x="121220" y="255895"/>
                </a:lnTo>
                <a:lnTo>
                  <a:pt x="112542" y="248832"/>
                </a:lnTo>
                <a:lnTo>
                  <a:pt x="104381" y="238647"/>
                </a:lnTo>
                <a:lnTo>
                  <a:pt x="96951" y="225475"/>
                </a:lnTo>
                <a:lnTo>
                  <a:pt x="94386" y="220141"/>
                </a:lnTo>
                <a:lnTo>
                  <a:pt x="92075" y="214299"/>
                </a:lnTo>
                <a:lnTo>
                  <a:pt x="90782" y="210375"/>
                </a:lnTo>
                <a:close/>
              </a:path>
              <a:path w="274319" h="274320">
                <a:moveTo>
                  <a:pt x="175596" y="254000"/>
                </a:moveTo>
                <a:lnTo>
                  <a:pt x="175387" y="254000"/>
                </a:lnTo>
                <a:lnTo>
                  <a:pt x="173024" y="254787"/>
                </a:lnTo>
                <a:lnTo>
                  <a:pt x="170421" y="255562"/>
                </a:lnTo>
                <a:lnTo>
                  <a:pt x="167792" y="256273"/>
                </a:lnTo>
                <a:lnTo>
                  <a:pt x="176288" y="256273"/>
                </a:lnTo>
                <a:lnTo>
                  <a:pt x="175596" y="254000"/>
                </a:lnTo>
                <a:close/>
              </a:path>
              <a:path w="274319" h="274320">
                <a:moveTo>
                  <a:pt x="155638" y="155638"/>
                </a:moveTo>
                <a:lnTo>
                  <a:pt x="184670" y="250545"/>
                </a:lnTo>
                <a:lnTo>
                  <a:pt x="204330" y="230886"/>
                </a:lnTo>
                <a:lnTo>
                  <a:pt x="257449" y="230886"/>
                </a:lnTo>
                <a:lnTo>
                  <a:pt x="231063" y="204508"/>
                </a:lnTo>
                <a:lnTo>
                  <a:pt x="230708" y="204508"/>
                </a:lnTo>
                <a:lnTo>
                  <a:pt x="250545" y="184670"/>
                </a:lnTo>
                <a:lnTo>
                  <a:pt x="155638" y="155638"/>
                </a:lnTo>
                <a:close/>
              </a:path>
              <a:path w="274319" h="274320">
                <a:moveTo>
                  <a:pt x="79311" y="141503"/>
                </a:moveTo>
                <a:lnTo>
                  <a:pt x="67983" y="141503"/>
                </a:lnTo>
                <a:lnTo>
                  <a:pt x="68231" y="146697"/>
                </a:lnTo>
                <a:lnTo>
                  <a:pt x="68287" y="147866"/>
                </a:lnTo>
                <a:lnTo>
                  <a:pt x="68407" y="150389"/>
                </a:lnTo>
                <a:lnTo>
                  <a:pt x="68475" y="151815"/>
                </a:lnTo>
                <a:lnTo>
                  <a:pt x="68585" y="154101"/>
                </a:lnTo>
                <a:lnTo>
                  <a:pt x="68658" y="155638"/>
                </a:lnTo>
                <a:lnTo>
                  <a:pt x="75628" y="199440"/>
                </a:lnTo>
                <a:lnTo>
                  <a:pt x="65354" y="202215"/>
                </a:lnTo>
                <a:lnTo>
                  <a:pt x="55633" y="205417"/>
                </a:lnTo>
                <a:lnTo>
                  <a:pt x="46515" y="209022"/>
                </a:lnTo>
                <a:lnTo>
                  <a:pt x="38049" y="213004"/>
                </a:lnTo>
                <a:lnTo>
                  <a:pt x="69023" y="213004"/>
                </a:lnTo>
                <a:lnTo>
                  <a:pt x="69746" y="212774"/>
                </a:lnTo>
                <a:lnTo>
                  <a:pt x="78828" y="210375"/>
                </a:lnTo>
                <a:lnTo>
                  <a:pt x="90782" y="210375"/>
                </a:lnTo>
                <a:lnTo>
                  <a:pt x="90004" y="208013"/>
                </a:lnTo>
                <a:lnTo>
                  <a:pt x="99568" y="206435"/>
                </a:lnTo>
                <a:lnTo>
                  <a:pt x="109483" y="205220"/>
                </a:lnTo>
                <a:lnTo>
                  <a:pt x="118251" y="204508"/>
                </a:lnTo>
                <a:lnTo>
                  <a:pt x="116802" y="204508"/>
                </a:lnTo>
                <a:lnTo>
                  <a:pt x="130200" y="203961"/>
                </a:lnTo>
                <a:lnTo>
                  <a:pt x="160425" y="203961"/>
                </a:lnTo>
                <a:lnTo>
                  <a:pt x="158388" y="197262"/>
                </a:lnTo>
                <a:lnTo>
                  <a:pt x="158325" y="197053"/>
                </a:lnTo>
                <a:lnTo>
                  <a:pt x="86741" y="197053"/>
                </a:lnTo>
                <a:lnTo>
                  <a:pt x="83911" y="184670"/>
                </a:lnTo>
                <a:lnTo>
                  <a:pt x="83812" y="184233"/>
                </a:lnTo>
                <a:lnTo>
                  <a:pt x="81559" y="170630"/>
                </a:lnTo>
                <a:lnTo>
                  <a:pt x="80563" y="161267"/>
                </a:lnTo>
                <a:lnTo>
                  <a:pt x="80452" y="160223"/>
                </a:lnTo>
                <a:lnTo>
                  <a:pt x="80331" y="159089"/>
                </a:lnTo>
                <a:lnTo>
                  <a:pt x="80224" y="158083"/>
                </a:lnTo>
                <a:lnTo>
                  <a:pt x="80098" y="156899"/>
                </a:lnTo>
                <a:lnTo>
                  <a:pt x="80005" y="155638"/>
                </a:lnTo>
                <a:lnTo>
                  <a:pt x="79311" y="141503"/>
                </a:lnTo>
                <a:close/>
              </a:path>
              <a:path w="274319" h="274320">
                <a:moveTo>
                  <a:pt x="160425" y="203961"/>
                </a:moveTo>
                <a:lnTo>
                  <a:pt x="141503" y="203961"/>
                </a:lnTo>
                <a:lnTo>
                  <a:pt x="148082" y="204114"/>
                </a:lnTo>
                <a:lnTo>
                  <a:pt x="154508" y="204508"/>
                </a:lnTo>
                <a:lnTo>
                  <a:pt x="160769" y="205092"/>
                </a:lnTo>
                <a:lnTo>
                  <a:pt x="160591" y="204508"/>
                </a:lnTo>
                <a:lnTo>
                  <a:pt x="160472" y="204114"/>
                </a:lnTo>
                <a:lnTo>
                  <a:pt x="160425" y="203961"/>
                </a:lnTo>
                <a:close/>
              </a:path>
              <a:path w="274319" h="274320">
                <a:moveTo>
                  <a:pt x="146812" y="192735"/>
                </a:moveTo>
                <a:lnTo>
                  <a:pt x="127949" y="192735"/>
                </a:lnTo>
                <a:lnTo>
                  <a:pt x="118871" y="193093"/>
                </a:lnTo>
                <a:lnTo>
                  <a:pt x="107827" y="193987"/>
                </a:lnTo>
                <a:lnTo>
                  <a:pt x="97105" y="195312"/>
                </a:lnTo>
                <a:lnTo>
                  <a:pt x="86741" y="197053"/>
                </a:lnTo>
                <a:lnTo>
                  <a:pt x="158325" y="197053"/>
                </a:lnTo>
                <a:lnTo>
                  <a:pt x="157213" y="193395"/>
                </a:lnTo>
                <a:lnTo>
                  <a:pt x="153260" y="193093"/>
                </a:lnTo>
                <a:lnTo>
                  <a:pt x="153864" y="193093"/>
                </a:lnTo>
                <a:lnTo>
                  <a:pt x="146812" y="192735"/>
                </a:lnTo>
                <a:close/>
              </a:path>
              <a:path w="274319" h="274320">
                <a:moveTo>
                  <a:pt x="141478" y="141503"/>
                </a:moveTo>
                <a:lnTo>
                  <a:pt x="130200" y="141503"/>
                </a:lnTo>
                <a:lnTo>
                  <a:pt x="130200" y="192735"/>
                </a:lnTo>
                <a:lnTo>
                  <a:pt x="141478" y="192735"/>
                </a:lnTo>
                <a:lnTo>
                  <a:pt x="141478" y="141503"/>
                </a:lnTo>
                <a:close/>
              </a:path>
              <a:path w="274319" h="274320">
                <a:moveTo>
                  <a:pt x="271434" y="141503"/>
                </a:moveTo>
                <a:lnTo>
                  <a:pt x="260210" y="141503"/>
                </a:lnTo>
                <a:lnTo>
                  <a:pt x="259497" y="150389"/>
                </a:lnTo>
                <a:lnTo>
                  <a:pt x="258173" y="159089"/>
                </a:lnTo>
                <a:lnTo>
                  <a:pt x="256261" y="167585"/>
                </a:lnTo>
                <a:lnTo>
                  <a:pt x="253784" y="175856"/>
                </a:lnTo>
                <a:lnTo>
                  <a:pt x="264591" y="179171"/>
                </a:lnTo>
                <a:lnTo>
                  <a:pt x="267631" y="168788"/>
                </a:lnTo>
                <a:lnTo>
                  <a:pt x="269848" y="158083"/>
                </a:lnTo>
                <a:lnTo>
                  <a:pt x="271109" y="147866"/>
                </a:lnTo>
                <a:lnTo>
                  <a:pt x="271221" y="146697"/>
                </a:lnTo>
                <a:lnTo>
                  <a:pt x="271434" y="141503"/>
                </a:lnTo>
                <a:close/>
              </a:path>
              <a:path w="274319" h="274320">
                <a:moveTo>
                  <a:pt x="203669" y="141503"/>
                </a:moveTo>
                <a:lnTo>
                  <a:pt x="192366" y="141503"/>
                </a:lnTo>
                <a:lnTo>
                  <a:pt x="192265" y="146697"/>
                </a:lnTo>
                <a:lnTo>
                  <a:pt x="192072" y="150389"/>
                </a:lnTo>
                <a:lnTo>
                  <a:pt x="191998" y="151815"/>
                </a:lnTo>
                <a:lnTo>
                  <a:pt x="191813" y="154101"/>
                </a:lnTo>
                <a:lnTo>
                  <a:pt x="191688" y="155638"/>
                </a:lnTo>
                <a:lnTo>
                  <a:pt x="191586" y="156899"/>
                </a:lnTo>
                <a:lnTo>
                  <a:pt x="191812" y="156899"/>
                </a:lnTo>
                <a:lnTo>
                  <a:pt x="202666" y="160223"/>
                </a:lnTo>
                <a:lnTo>
                  <a:pt x="203212" y="154101"/>
                </a:lnTo>
                <a:lnTo>
                  <a:pt x="203542" y="147866"/>
                </a:lnTo>
                <a:lnTo>
                  <a:pt x="203669" y="141503"/>
                </a:lnTo>
                <a:close/>
              </a:path>
              <a:path w="274319" h="274320">
                <a:moveTo>
                  <a:pt x="67960" y="59512"/>
                </a:moveTo>
                <a:lnTo>
                  <a:pt x="37414" y="59512"/>
                </a:lnTo>
                <a:lnTo>
                  <a:pt x="45945" y="63582"/>
                </a:lnTo>
                <a:lnTo>
                  <a:pt x="55144" y="67260"/>
                </a:lnTo>
                <a:lnTo>
                  <a:pt x="64965" y="70522"/>
                </a:lnTo>
                <a:lnTo>
                  <a:pt x="75361" y="73342"/>
                </a:lnTo>
                <a:lnTo>
                  <a:pt x="72430" y="86587"/>
                </a:lnTo>
                <a:lnTo>
                  <a:pt x="70196" y="100530"/>
                </a:lnTo>
                <a:lnTo>
                  <a:pt x="68700" y="115087"/>
                </a:lnTo>
                <a:lnTo>
                  <a:pt x="67981" y="130200"/>
                </a:lnTo>
                <a:lnTo>
                  <a:pt x="79311" y="130200"/>
                </a:lnTo>
                <a:lnTo>
                  <a:pt x="80017" y="115680"/>
                </a:lnTo>
                <a:lnTo>
                  <a:pt x="81475" y="101696"/>
                </a:lnTo>
                <a:lnTo>
                  <a:pt x="83635" y="88354"/>
                </a:lnTo>
                <a:lnTo>
                  <a:pt x="86448" y="75755"/>
                </a:lnTo>
                <a:lnTo>
                  <a:pt x="196878" y="75755"/>
                </a:lnTo>
                <a:lnTo>
                  <a:pt x="196342" y="73342"/>
                </a:lnTo>
                <a:lnTo>
                  <a:pt x="206737" y="70522"/>
                </a:lnTo>
                <a:lnTo>
                  <a:pt x="211668" y="68884"/>
                </a:lnTo>
                <a:lnTo>
                  <a:pt x="130175" y="68884"/>
                </a:lnTo>
                <a:lnTo>
                  <a:pt x="119589" y="68454"/>
                </a:lnTo>
                <a:lnTo>
                  <a:pt x="109273" y="67616"/>
                </a:lnTo>
                <a:lnTo>
                  <a:pt x="99267" y="66389"/>
                </a:lnTo>
                <a:lnTo>
                  <a:pt x="89611" y="64795"/>
                </a:lnTo>
                <a:lnTo>
                  <a:pt x="90394" y="62382"/>
                </a:lnTo>
                <a:lnTo>
                  <a:pt x="78460" y="62382"/>
                </a:lnTo>
                <a:lnTo>
                  <a:pt x="69257" y="59929"/>
                </a:lnTo>
                <a:lnTo>
                  <a:pt x="67960" y="59512"/>
                </a:lnTo>
                <a:close/>
              </a:path>
              <a:path w="274319" h="274320">
                <a:moveTo>
                  <a:pt x="185229" y="75755"/>
                </a:moveTo>
                <a:lnTo>
                  <a:pt x="86448" y="75755"/>
                </a:lnTo>
                <a:lnTo>
                  <a:pt x="96874" y="77511"/>
                </a:lnTo>
                <a:lnTo>
                  <a:pt x="107664" y="78846"/>
                </a:lnTo>
                <a:lnTo>
                  <a:pt x="118777" y="79750"/>
                </a:lnTo>
                <a:lnTo>
                  <a:pt x="130175" y="80213"/>
                </a:lnTo>
                <a:lnTo>
                  <a:pt x="130175" y="130200"/>
                </a:lnTo>
                <a:lnTo>
                  <a:pt x="141478" y="130200"/>
                </a:lnTo>
                <a:lnTo>
                  <a:pt x="141478" y="80213"/>
                </a:lnTo>
                <a:lnTo>
                  <a:pt x="152889" y="79750"/>
                </a:lnTo>
                <a:lnTo>
                  <a:pt x="164010" y="78846"/>
                </a:lnTo>
                <a:lnTo>
                  <a:pt x="174803" y="77511"/>
                </a:lnTo>
                <a:lnTo>
                  <a:pt x="185229" y="75755"/>
                </a:lnTo>
                <a:close/>
              </a:path>
              <a:path w="274319" h="274320">
                <a:moveTo>
                  <a:pt x="196878" y="75755"/>
                </a:moveTo>
                <a:lnTo>
                  <a:pt x="185229" y="75755"/>
                </a:lnTo>
                <a:lnTo>
                  <a:pt x="188043" y="88354"/>
                </a:lnTo>
                <a:lnTo>
                  <a:pt x="190203" y="101696"/>
                </a:lnTo>
                <a:lnTo>
                  <a:pt x="191598" y="115087"/>
                </a:lnTo>
                <a:lnTo>
                  <a:pt x="191660" y="115680"/>
                </a:lnTo>
                <a:lnTo>
                  <a:pt x="192366" y="130200"/>
                </a:lnTo>
                <a:lnTo>
                  <a:pt x="203721" y="130200"/>
                </a:lnTo>
                <a:lnTo>
                  <a:pt x="203035" y="115680"/>
                </a:lnTo>
                <a:lnTo>
                  <a:pt x="203007" y="115087"/>
                </a:lnTo>
                <a:lnTo>
                  <a:pt x="201636" y="101696"/>
                </a:lnTo>
                <a:lnTo>
                  <a:pt x="201517" y="100530"/>
                </a:lnTo>
                <a:lnTo>
                  <a:pt x="199284" y="86587"/>
                </a:lnTo>
                <a:lnTo>
                  <a:pt x="196878" y="75755"/>
                </a:lnTo>
                <a:close/>
              </a:path>
              <a:path w="274319" h="274320">
                <a:moveTo>
                  <a:pt x="247459" y="59512"/>
                </a:moveTo>
                <a:lnTo>
                  <a:pt x="234289" y="59512"/>
                </a:lnTo>
                <a:lnTo>
                  <a:pt x="244625" y="75121"/>
                </a:lnTo>
                <a:lnTo>
                  <a:pt x="252556" y="92262"/>
                </a:lnTo>
                <a:lnTo>
                  <a:pt x="257847" y="110693"/>
                </a:lnTo>
                <a:lnTo>
                  <a:pt x="260264" y="130200"/>
                </a:lnTo>
                <a:lnTo>
                  <a:pt x="270755" y="130200"/>
                </a:lnTo>
                <a:lnTo>
                  <a:pt x="264751" y="92940"/>
                </a:lnTo>
                <a:lnTo>
                  <a:pt x="247459" y="59512"/>
                </a:lnTo>
                <a:close/>
              </a:path>
              <a:path w="274319" h="274320">
                <a:moveTo>
                  <a:pt x="141528" y="12014"/>
                </a:moveTo>
                <a:lnTo>
                  <a:pt x="130175" y="12014"/>
                </a:lnTo>
                <a:lnTo>
                  <a:pt x="130175" y="68884"/>
                </a:lnTo>
                <a:lnTo>
                  <a:pt x="141528" y="68884"/>
                </a:lnTo>
                <a:lnTo>
                  <a:pt x="141528" y="12014"/>
                </a:lnTo>
                <a:close/>
              </a:path>
              <a:path w="274319" h="274320">
                <a:moveTo>
                  <a:pt x="188580" y="12014"/>
                </a:moveTo>
                <a:lnTo>
                  <a:pt x="141503" y="12014"/>
                </a:lnTo>
                <a:lnTo>
                  <a:pt x="150500" y="15817"/>
                </a:lnTo>
                <a:lnTo>
                  <a:pt x="159184" y="22877"/>
                </a:lnTo>
                <a:lnTo>
                  <a:pt x="179929" y="58102"/>
                </a:lnTo>
                <a:lnTo>
                  <a:pt x="182100" y="64795"/>
                </a:lnTo>
                <a:lnTo>
                  <a:pt x="181938" y="64795"/>
                </a:lnTo>
                <a:lnTo>
                  <a:pt x="172235" y="66389"/>
                </a:lnTo>
                <a:lnTo>
                  <a:pt x="162187" y="67616"/>
                </a:lnTo>
                <a:lnTo>
                  <a:pt x="151930" y="68454"/>
                </a:lnTo>
                <a:lnTo>
                  <a:pt x="141217" y="68884"/>
                </a:lnTo>
                <a:lnTo>
                  <a:pt x="211668" y="68884"/>
                </a:lnTo>
                <a:lnTo>
                  <a:pt x="216558" y="67260"/>
                </a:lnTo>
                <a:lnTo>
                  <a:pt x="225758" y="63582"/>
                </a:lnTo>
                <a:lnTo>
                  <a:pt x="228273" y="62382"/>
                </a:lnTo>
                <a:lnTo>
                  <a:pt x="193192" y="62382"/>
                </a:lnTo>
                <a:lnTo>
                  <a:pt x="190804" y="54838"/>
                </a:lnTo>
                <a:lnTo>
                  <a:pt x="172557" y="20955"/>
                </a:lnTo>
                <a:lnTo>
                  <a:pt x="167792" y="15443"/>
                </a:lnTo>
                <a:lnTo>
                  <a:pt x="195204" y="15443"/>
                </a:lnTo>
                <a:lnTo>
                  <a:pt x="188580" y="12014"/>
                </a:lnTo>
                <a:close/>
              </a:path>
              <a:path w="274319" h="274320">
                <a:moveTo>
                  <a:pt x="122079" y="15443"/>
                </a:moveTo>
                <a:lnTo>
                  <a:pt x="103886" y="15443"/>
                </a:lnTo>
                <a:lnTo>
                  <a:pt x="99120" y="20955"/>
                </a:lnTo>
                <a:lnTo>
                  <a:pt x="80848" y="54838"/>
                </a:lnTo>
                <a:lnTo>
                  <a:pt x="78460" y="62382"/>
                </a:lnTo>
                <a:lnTo>
                  <a:pt x="90394" y="62382"/>
                </a:lnTo>
                <a:lnTo>
                  <a:pt x="91782" y="58102"/>
                </a:lnTo>
                <a:lnTo>
                  <a:pt x="94221" y="51892"/>
                </a:lnTo>
                <a:lnTo>
                  <a:pt x="96926" y="46266"/>
                </a:lnTo>
                <a:lnTo>
                  <a:pt x="104355" y="33068"/>
                </a:lnTo>
                <a:lnTo>
                  <a:pt x="112517" y="22877"/>
                </a:lnTo>
                <a:lnTo>
                  <a:pt x="121195" y="15817"/>
                </a:lnTo>
                <a:lnTo>
                  <a:pt x="122079" y="15443"/>
                </a:lnTo>
                <a:close/>
              </a:path>
              <a:path w="274319" h="274320">
                <a:moveTo>
                  <a:pt x="195204" y="15443"/>
                </a:moveTo>
                <a:lnTo>
                  <a:pt x="167792" y="15443"/>
                </a:lnTo>
                <a:lnTo>
                  <a:pt x="184473" y="21151"/>
                </a:lnTo>
                <a:lnTo>
                  <a:pt x="199961" y="29044"/>
                </a:lnTo>
                <a:lnTo>
                  <a:pt x="214093" y="38938"/>
                </a:lnTo>
                <a:lnTo>
                  <a:pt x="226695" y="50647"/>
                </a:lnTo>
                <a:lnTo>
                  <a:pt x="219192" y="54036"/>
                </a:lnTo>
                <a:lnTo>
                  <a:pt x="211077" y="57138"/>
                </a:lnTo>
                <a:lnTo>
                  <a:pt x="202395" y="59929"/>
                </a:lnTo>
                <a:lnTo>
                  <a:pt x="193192" y="62382"/>
                </a:lnTo>
                <a:lnTo>
                  <a:pt x="228273" y="62382"/>
                </a:lnTo>
                <a:lnTo>
                  <a:pt x="234289" y="59512"/>
                </a:lnTo>
                <a:lnTo>
                  <a:pt x="247459" y="59512"/>
                </a:lnTo>
                <a:lnTo>
                  <a:pt x="245462" y="55651"/>
                </a:lnTo>
                <a:lnTo>
                  <a:pt x="216050" y="26232"/>
                </a:lnTo>
                <a:lnTo>
                  <a:pt x="195204" y="15443"/>
                </a:lnTo>
                <a:close/>
              </a:path>
            </a:pathLst>
          </a:custGeom>
          <a:solidFill>
            <a:srgbClr val="FFFFFF"/>
          </a:solidFill>
        </p:spPr>
        <p:txBody>
          <a:bodyPr wrap="square" lIns="0" tIns="0" rIns="0" bIns="0" rtlCol="0"/>
          <a:lstStyle/>
          <a:p>
            <a:endParaRPr>
              <a:latin typeface="Garamond" panose="02020404030301010803" pitchFamily="18" charset="0"/>
            </a:endParaRPr>
          </a:p>
        </p:txBody>
      </p:sp>
      <p:sp>
        <p:nvSpPr>
          <p:cNvPr id="28" name="object 28"/>
          <p:cNvSpPr txBox="1"/>
          <p:nvPr/>
        </p:nvSpPr>
        <p:spPr>
          <a:xfrm>
            <a:off x="3082923" y="3646215"/>
            <a:ext cx="1607185" cy="452120"/>
          </a:xfrm>
          <a:prstGeom prst="rect">
            <a:avLst/>
          </a:prstGeom>
        </p:spPr>
        <p:txBody>
          <a:bodyPr vert="horz" wrap="square" lIns="0" tIns="12700" rIns="0" bIns="0" rtlCol="0">
            <a:spAutoFit/>
          </a:bodyPr>
          <a:lstStyle/>
          <a:p>
            <a:pPr algn="ctr">
              <a:lnSpc>
                <a:spcPct val="100000"/>
              </a:lnSpc>
              <a:spcBef>
                <a:spcPts val="100"/>
              </a:spcBef>
            </a:pPr>
            <a:r>
              <a:rPr sz="1400" b="0" dirty="0">
                <a:solidFill>
                  <a:srgbClr val="FFFFFF"/>
                </a:solidFill>
                <a:latin typeface="Garamond" panose="02020404030301010803" pitchFamily="18" charset="0"/>
                <a:cs typeface="Scala Sans Pro Light"/>
              </a:rPr>
              <a:t>42</a:t>
            </a:r>
            <a:r>
              <a:rPr sz="1400" b="0" spc="-15" dirty="0">
                <a:solidFill>
                  <a:srgbClr val="FFFFFF"/>
                </a:solidFill>
                <a:latin typeface="Garamond" panose="02020404030301010803" pitchFamily="18" charset="0"/>
                <a:cs typeface="Scala Sans Pro Light"/>
              </a:rPr>
              <a:t> </a:t>
            </a:r>
            <a:r>
              <a:rPr sz="1400" b="0" spc="-10" dirty="0">
                <a:solidFill>
                  <a:srgbClr val="FFFFFF"/>
                </a:solidFill>
                <a:latin typeface="Garamond" panose="02020404030301010803" pitchFamily="18" charset="0"/>
                <a:cs typeface="Scala Sans Pro Light"/>
              </a:rPr>
              <a:t>Francis</a:t>
            </a:r>
            <a:r>
              <a:rPr sz="1400" b="0" spc="-40" dirty="0">
                <a:solidFill>
                  <a:srgbClr val="FFFFFF"/>
                </a:solidFill>
                <a:latin typeface="Garamond" panose="02020404030301010803" pitchFamily="18" charset="0"/>
                <a:cs typeface="Scala Sans Pro Light"/>
              </a:rPr>
              <a:t> </a:t>
            </a:r>
            <a:r>
              <a:rPr sz="1400" b="0" spc="-10" dirty="0">
                <a:solidFill>
                  <a:srgbClr val="FFFFFF"/>
                </a:solidFill>
                <a:latin typeface="Garamond" panose="02020404030301010803" pitchFamily="18" charset="0"/>
                <a:cs typeface="Scala Sans Pro Light"/>
              </a:rPr>
              <a:t>Avenue</a:t>
            </a:r>
            <a:endParaRPr sz="1400" dirty="0">
              <a:latin typeface="Garamond" panose="02020404030301010803" pitchFamily="18" charset="0"/>
              <a:cs typeface="Scala Sans Pro Light"/>
            </a:endParaRPr>
          </a:p>
          <a:p>
            <a:pPr algn="ctr">
              <a:lnSpc>
                <a:spcPct val="100000"/>
              </a:lnSpc>
            </a:pPr>
            <a:r>
              <a:rPr sz="1400" b="0" dirty="0">
                <a:solidFill>
                  <a:srgbClr val="FFFFFF"/>
                </a:solidFill>
                <a:latin typeface="Garamond" panose="02020404030301010803" pitchFamily="18" charset="0"/>
                <a:cs typeface="Scala Sans Pro Light"/>
              </a:rPr>
              <a:t>Cambridge,</a:t>
            </a:r>
            <a:r>
              <a:rPr sz="1400" b="0" spc="-35" dirty="0">
                <a:solidFill>
                  <a:srgbClr val="FFFFFF"/>
                </a:solidFill>
                <a:latin typeface="Garamond" panose="02020404030301010803" pitchFamily="18" charset="0"/>
                <a:cs typeface="Scala Sans Pro Light"/>
              </a:rPr>
              <a:t> </a:t>
            </a:r>
            <a:r>
              <a:rPr sz="1400" b="0" dirty="0">
                <a:solidFill>
                  <a:srgbClr val="FFFFFF"/>
                </a:solidFill>
                <a:latin typeface="Garamond" panose="02020404030301010803" pitchFamily="18" charset="0"/>
                <a:cs typeface="Scala Sans Pro Light"/>
              </a:rPr>
              <a:t>MA</a:t>
            </a:r>
            <a:r>
              <a:rPr sz="1400" b="0" spc="-35" dirty="0">
                <a:solidFill>
                  <a:srgbClr val="FFFFFF"/>
                </a:solidFill>
                <a:latin typeface="Garamond" panose="02020404030301010803" pitchFamily="18" charset="0"/>
                <a:cs typeface="Scala Sans Pro Light"/>
              </a:rPr>
              <a:t> </a:t>
            </a:r>
            <a:r>
              <a:rPr sz="1400" b="0" spc="-10" dirty="0">
                <a:solidFill>
                  <a:srgbClr val="FFFFFF"/>
                </a:solidFill>
                <a:latin typeface="Garamond" panose="02020404030301010803" pitchFamily="18" charset="0"/>
                <a:cs typeface="Scala Sans Pro Light"/>
              </a:rPr>
              <a:t>02138</a:t>
            </a:r>
            <a:endParaRPr sz="1400" dirty="0">
              <a:latin typeface="Garamond" panose="02020404030301010803" pitchFamily="18" charset="0"/>
              <a:cs typeface="Scala Sans Pr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36D5-8031-31AA-25FC-8891FF9C70F7}"/>
            </a:ext>
          </a:extLst>
        </p:cNvPr>
        <p:cNvGrpSpPr/>
        <p:nvPr/>
      </p:nvGrpSpPr>
      <p:grpSpPr>
        <a:xfrm>
          <a:off x="0" y="0"/>
          <a:ext cx="0" cy="0"/>
          <a:chOff x="0" y="0"/>
          <a:chExt cx="0" cy="0"/>
        </a:xfrm>
      </p:grpSpPr>
    </p:spTree>
    <p:extLst>
      <p:ext uri="{BB962C8B-B14F-4D97-AF65-F5344CB8AC3E}">
        <p14:creationId xmlns:p14="http://schemas.microsoft.com/office/powerpoint/2010/main" val="1173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9E57-D06E-DB75-1AAA-270E19A19486}"/>
            </a:ext>
          </a:extLst>
        </p:cNvPr>
        <p:cNvGrpSpPr/>
        <p:nvPr/>
      </p:nvGrpSpPr>
      <p:grpSpPr>
        <a:xfrm>
          <a:off x="0" y="0"/>
          <a:ext cx="0" cy="0"/>
          <a:chOff x="0" y="0"/>
          <a:chExt cx="0" cy="0"/>
        </a:xfrm>
      </p:grpSpPr>
      <p:sp>
        <p:nvSpPr>
          <p:cNvPr id="16" name="object 16">
            <a:extLst>
              <a:ext uri="{FF2B5EF4-FFF2-40B4-BE49-F238E27FC236}">
                <a16:creationId xmlns:a16="http://schemas.microsoft.com/office/drawing/2014/main" id="{EB55F829-AEE1-C85B-F1A1-BB1BD9C333DD}"/>
              </a:ext>
            </a:extLst>
          </p:cNvPr>
          <p:cNvSpPr txBox="1"/>
          <p:nvPr/>
        </p:nvSpPr>
        <p:spPr>
          <a:xfrm>
            <a:off x="0" y="5622573"/>
            <a:ext cx="7772400" cy="1113125"/>
          </a:xfrm>
          <a:prstGeom prst="rect">
            <a:avLst/>
          </a:prstGeom>
        </p:spPr>
        <p:txBody>
          <a:bodyPr vert="horz" wrap="square" lIns="0" tIns="12700" rIns="0" bIns="0" rtlCol="0">
            <a:spAutoFit/>
          </a:bodyPr>
          <a:lstStyle/>
          <a:p>
            <a:pPr marR="5080" algn="ctr">
              <a:lnSpc>
                <a:spcPct val="100000"/>
              </a:lnSpc>
              <a:spcBef>
                <a:spcPts val="100"/>
              </a:spcBef>
            </a:pPr>
            <a:r>
              <a:rPr lang="en-US" sz="2000" spc="-25" dirty="0">
                <a:solidFill>
                  <a:srgbClr val="616161"/>
                </a:solidFill>
                <a:latin typeface="Map Roman Normal" pitchFamily="50" charset="0"/>
                <a:cs typeface="Scala Sans Pro"/>
              </a:rPr>
              <a:t>Conference Anthology</a:t>
            </a:r>
          </a:p>
          <a:p>
            <a:pPr marR="5080" algn="ctr">
              <a:lnSpc>
                <a:spcPct val="100000"/>
              </a:lnSpc>
              <a:spcBef>
                <a:spcPts val="100"/>
              </a:spcBef>
            </a:pPr>
            <a:endParaRPr lang="en-US" sz="2000" spc="-25" dirty="0">
              <a:solidFill>
                <a:srgbClr val="616161"/>
              </a:solidFill>
              <a:latin typeface="Map Roman Normal" pitchFamily="50" charset="0"/>
              <a:cs typeface="Scala Sans Pro"/>
            </a:endParaRPr>
          </a:p>
          <a:p>
            <a:pPr marL="12700" algn="ctr">
              <a:lnSpc>
                <a:spcPct val="100000"/>
              </a:lnSpc>
              <a:spcBef>
                <a:spcPts val="50"/>
              </a:spcBef>
            </a:pPr>
            <a:r>
              <a:rPr lang="en-US" sz="1450" b="1" dirty="0">
                <a:solidFill>
                  <a:srgbClr val="616161"/>
                </a:solidFill>
                <a:latin typeface="Map Roman Normal" pitchFamily="50" charset="0"/>
                <a:cs typeface="Scala Sans Pro"/>
              </a:rPr>
              <a:t>Edited by Carole M. Cusack &amp;</a:t>
            </a:r>
          </a:p>
          <a:p>
            <a:pPr marL="12700" algn="ctr">
              <a:lnSpc>
                <a:spcPct val="100000"/>
              </a:lnSpc>
              <a:spcBef>
                <a:spcPts val="50"/>
              </a:spcBef>
            </a:pPr>
            <a:r>
              <a:rPr lang="en-US" sz="1450" b="1" dirty="0">
                <a:solidFill>
                  <a:srgbClr val="616161"/>
                </a:solidFill>
                <a:latin typeface="Map Roman Normal" pitchFamily="50" charset="0"/>
                <a:cs typeface="Scala Sans Pro"/>
              </a:rPr>
              <a:t>GOSIA E. SKLODOWSKA</a:t>
            </a:r>
            <a:endParaRPr lang="en-US" sz="1450" dirty="0">
              <a:solidFill>
                <a:srgbClr val="616161"/>
              </a:solidFill>
              <a:latin typeface="Map Roman Normal" pitchFamily="50" charset="0"/>
              <a:cs typeface="Scala Sans Pro"/>
            </a:endParaRPr>
          </a:p>
        </p:txBody>
      </p:sp>
      <p:sp>
        <p:nvSpPr>
          <p:cNvPr id="4" name="object 3">
            <a:extLst>
              <a:ext uri="{FF2B5EF4-FFF2-40B4-BE49-F238E27FC236}">
                <a16:creationId xmlns:a16="http://schemas.microsoft.com/office/drawing/2014/main" id="{EC37D688-FA96-D1B4-0035-EF0F313E5388}"/>
              </a:ext>
            </a:extLst>
          </p:cNvPr>
          <p:cNvSpPr txBox="1">
            <a:spLocks/>
          </p:cNvSpPr>
          <p:nvPr/>
        </p:nvSpPr>
        <p:spPr>
          <a:xfrm>
            <a:off x="1" y="443220"/>
            <a:ext cx="7772399" cy="394980"/>
          </a:xfrm>
          <a:prstGeom prst="rect">
            <a:avLst/>
          </a:prstGeom>
        </p:spPr>
        <p:txBody>
          <a:bodyPr vert="horz" wrap="square" lIns="0" tIns="12700" rIns="0" bIns="0" rtlCol="0">
            <a:spAutoFit/>
          </a:bodyPr>
          <a:lstStyle>
            <a:lvl1pPr>
              <a:defRPr sz="2600" b="1" i="0">
                <a:solidFill>
                  <a:srgbClr val="231F20"/>
                </a:solidFill>
                <a:latin typeface="Scala Sans Pro"/>
                <a:ea typeface="+mj-ea"/>
                <a:cs typeface="Scala Sans Pro"/>
              </a:defRPr>
            </a:lvl1pPr>
          </a:lstStyle>
          <a:p>
            <a:pPr marL="12700" algn="ctr">
              <a:spcBef>
                <a:spcPts val="100"/>
              </a:spcBef>
            </a:pPr>
            <a:r>
              <a:rPr lang="en-US" sz="1200" b="0" spc="114" dirty="0">
                <a:solidFill>
                  <a:srgbClr val="616161"/>
                </a:solidFill>
                <a:latin typeface="Map Roman Normal" pitchFamily="50" charset="0"/>
                <a:cs typeface="Garamond"/>
              </a:rPr>
              <a:t>Center for the Study of World Religions </a:t>
            </a:r>
          </a:p>
          <a:p>
            <a:pPr marL="12700" algn="ctr">
              <a:spcBef>
                <a:spcPts val="100"/>
              </a:spcBef>
            </a:pPr>
            <a:r>
              <a:rPr lang="en-US" sz="1200" b="0" spc="114" dirty="0">
                <a:solidFill>
                  <a:srgbClr val="616161"/>
                </a:solidFill>
                <a:latin typeface="Map Roman Normal" pitchFamily="50" charset="0"/>
                <a:cs typeface="Garamond"/>
              </a:rPr>
              <a:t>Harvard Divinity School</a:t>
            </a:r>
            <a:endParaRPr lang="en-US" sz="1200" b="0" dirty="0">
              <a:solidFill>
                <a:srgbClr val="616161"/>
              </a:solidFill>
              <a:latin typeface="Map Roman Normal" pitchFamily="50" charset="0"/>
              <a:cs typeface="Garamond"/>
            </a:endParaRPr>
          </a:p>
        </p:txBody>
      </p:sp>
      <p:sp>
        <p:nvSpPr>
          <p:cNvPr id="2" name="object 3">
            <a:extLst>
              <a:ext uri="{FF2B5EF4-FFF2-40B4-BE49-F238E27FC236}">
                <a16:creationId xmlns:a16="http://schemas.microsoft.com/office/drawing/2014/main" id="{CF4BEA7C-6E7C-A196-0ED3-C4464973A99C}"/>
              </a:ext>
            </a:extLst>
          </p:cNvPr>
          <p:cNvSpPr txBox="1">
            <a:spLocks/>
          </p:cNvSpPr>
          <p:nvPr/>
        </p:nvSpPr>
        <p:spPr>
          <a:xfrm>
            <a:off x="0" y="3439924"/>
            <a:ext cx="7772400" cy="2321148"/>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4500" spc="114" dirty="0">
                <a:solidFill>
                  <a:srgbClr val="555555"/>
                </a:solidFill>
                <a:latin typeface="Map Roman Condensed" pitchFamily="50" charset="0"/>
                <a:cs typeface="Garamond"/>
              </a:rPr>
              <a:t>THE TEACHINGS &amp; LEGACY OF</a:t>
            </a:r>
            <a:br>
              <a:rPr lang="en-US" sz="3000" spc="114" dirty="0">
                <a:solidFill>
                  <a:srgbClr val="555555"/>
                </a:solidFill>
                <a:latin typeface="Scala Sans Pro" panose="02000503040000020003" pitchFamily="50" charset="0"/>
                <a:cs typeface="Garamond"/>
              </a:rPr>
            </a:br>
            <a:r>
              <a:rPr lang="en-US" sz="6500" spc="114" dirty="0">
                <a:solidFill>
                  <a:srgbClr val="555555"/>
                </a:solidFill>
                <a:latin typeface="Map Roman Narrow" pitchFamily="50" charset="0"/>
                <a:cs typeface="Garamond"/>
              </a:rPr>
              <a:t>G.I.GURDJIEFF</a:t>
            </a:r>
            <a:br>
              <a:rPr lang="en-US" sz="4000" i="1" spc="114" dirty="0">
                <a:solidFill>
                  <a:srgbClr val="555555"/>
                </a:solidFill>
                <a:latin typeface="Map Roman Narrow" pitchFamily="50" charset="0"/>
                <a:cs typeface="Garamond"/>
              </a:rPr>
            </a:br>
            <a:endParaRPr lang="en-US" sz="4000" dirty="0">
              <a:solidFill>
                <a:srgbClr val="555555"/>
              </a:solidFill>
              <a:latin typeface="Map Roman Narrow" pitchFamily="50" charset="0"/>
              <a:cs typeface="Garamond"/>
            </a:endParaRPr>
          </a:p>
        </p:txBody>
      </p:sp>
    </p:spTree>
    <p:extLst>
      <p:ext uri="{BB962C8B-B14F-4D97-AF65-F5344CB8AC3E}">
        <p14:creationId xmlns:p14="http://schemas.microsoft.com/office/powerpoint/2010/main" val="193756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4199-6334-4271-4368-57CED3A2997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41C302-354F-9D7B-36DB-C90AFBE18D8A}"/>
              </a:ext>
            </a:extLst>
          </p:cNvPr>
          <p:cNvSpPr txBox="1"/>
          <p:nvPr/>
        </p:nvSpPr>
        <p:spPr>
          <a:xfrm>
            <a:off x="295148" y="434334"/>
            <a:ext cx="1838452" cy="597599"/>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chemeClr val="tx1"/>
                </a:solidFill>
                <a:latin typeface="Garamond" panose="02020404030301010803" pitchFamily="18" charset="0"/>
                <a:cs typeface="Scala Sans Pro"/>
              </a:rPr>
              <a:t>CENTER</a:t>
            </a:r>
            <a:r>
              <a:rPr sz="1000" b="1" spc="-15" dirty="0">
                <a:solidFill>
                  <a:schemeClr val="tx1"/>
                </a:solidFill>
                <a:latin typeface="Garamond" panose="02020404030301010803" pitchFamily="18" charset="0"/>
                <a:cs typeface="Scala Sans Pro"/>
              </a:rPr>
              <a:t> </a:t>
            </a:r>
            <a:r>
              <a:rPr sz="1000" b="1" dirty="0">
                <a:solidFill>
                  <a:schemeClr val="tx1"/>
                </a:solidFill>
                <a:latin typeface="Garamond" panose="02020404030301010803" pitchFamily="18" charset="0"/>
                <a:cs typeface="Scala Sans Pro"/>
              </a:rPr>
              <a:t>FOR</a:t>
            </a:r>
            <a:r>
              <a:rPr sz="1000" b="1" spc="-35" dirty="0">
                <a:solidFill>
                  <a:schemeClr val="tx1"/>
                </a:solidFill>
                <a:latin typeface="Garamond" panose="02020404030301010803" pitchFamily="18" charset="0"/>
                <a:cs typeface="Scala Sans Pro"/>
              </a:rPr>
              <a:t> </a:t>
            </a:r>
            <a:r>
              <a:rPr sz="1000" b="1" dirty="0">
                <a:solidFill>
                  <a:schemeClr val="tx1"/>
                </a:solidFill>
                <a:latin typeface="Garamond" panose="02020404030301010803" pitchFamily="18" charset="0"/>
                <a:cs typeface="Scala Sans Pro"/>
              </a:rPr>
              <a:t>THE</a:t>
            </a:r>
            <a:r>
              <a:rPr sz="1000" b="1" spc="-15" dirty="0">
                <a:solidFill>
                  <a:schemeClr val="tx1"/>
                </a:solidFill>
                <a:latin typeface="Garamond" panose="02020404030301010803" pitchFamily="18" charset="0"/>
                <a:cs typeface="Scala Sans Pro"/>
              </a:rPr>
              <a:t> </a:t>
            </a:r>
            <a:r>
              <a:rPr sz="1000" b="1" spc="-20" dirty="0">
                <a:solidFill>
                  <a:schemeClr val="tx1"/>
                </a:solidFill>
                <a:latin typeface="Garamond" panose="02020404030301010803" pitchFamily="18" charset="0"/>
                <a:cs typeface="Scala Sans Pro"/>
              </a:rPr>
              <a:t>STUDY </a:t>
            </a:r>
            <a:r>
              <a:rPr sz="1000" b="1" dirty="0">
                <a:solidFill>
                  <a:schemeClr val="tx1"/>
                </a:solidFill>
                <a:latin typeface="Garamond" panose="02020404030301010803" pitchFamily="18" charset="0"/>
                <a:cs typeface="Scala Sans Pro"/>
              </a:rPr>
              <a:t>OF</a:t>
            </a:r>
            <a:r>
              <a:rPr sz="1000" b="1" spc="-55" dirty="0">
                <a:solidFill>
                  <a:schemeClr val="tx1"/>
                </a:solidFill>
                <a:latin typeface="Garamond" panose="02020404030301010803" pitchFamily="18" charset="0"/>
                <a:cs typeface="Scala Sans Pro"/>
              </a:rPr>
              <a:t> </a:t>
            </a:r>
            <a:r>
              <a:rPr sz="1000" b="1" dirty="0">
                <a:solidFill>
                  <a:schemeClr val="tx1"/>
                </a:solidFill>
                <a:latin typeface="Garamond" panose="02020404030301010803" pitchFamily="18" charset="0"/>
                <a:cs typeface="Scala Sans Pro"/>
              </a:rPr>
              <a:t>WORLD</a:t>
            </a:r>
            <a:r>
              <a:rPr sz="1000" b="1" spc="-20" dirty="0">
                <a:solidFill>
                  <a:schemeClr val="tx1"/>
                </a:solidFill>
                <a:latin typeface="Garamond" panose="02020404030301010803" pitchFamily="18" charset="0"/>
                <a:cs typeface="Scala Sans Pro"/>
              </a:rPr>
              <a:t> </a:t>
            </a:r>
            <a:r>
              <a:rPr sz="1000" b="1" spc="-10" dirty="0">
                <a:solidFill>
                  <a:schemeClr val="tx1"/>
                </a:solidFill>
                <a:latin typeface="Garamond" panose="02020404030301010803" pitchFamily="18" charset="0"/>
                <a:cs typeface="Scala Sans Pro"/>
              </a:rPr>
              <a:t>RELIGIONS</a:t>
            </a:r>
            <a:endParaRPr sz="1000" dirty="0">
              <a:solidFill>
                <a:schemeClr val="tx1"/>
              </a:solidFill>
              <a:latin typeface="Garamond" panose="02020404030301010803" pitchFamily="18" charset="0"/>
              <a:cs typeface="Scala Sans Pro"/>
            </a:endParaRPr>
          </a:p>
          <a:p>
            <a:pPr marL="12700">
              <a:lnSpc>
                <a:spcPct val="100000"/>
              </a:lnSpc>
            </a:pPr>
            <a:r>
              <a:rPr sz="900" b="0" dirty="0">
                <a:solidFill>
                  <a:schemeClr val="tx1"/>
                </a:solidFill>
                <a:latin typeface="Garamond" panose="02020404030301010803" pitchFamily="18" charset="0"/>
                <a:cs typeface="Scala Sans Pro Light"/>
              </a:rPr>
              <a:t>42</a:t>
            </a:r>
            <a:r>
              <a:rPr sz="900" b="0" spc="-5" dirty="0">
                <a:solidFill>
                  <a:schemeClr val="tx1"/>
                </a:solidFill>
                <a:latin typeface="Garamond" panose="02020404030301010803" pitchFamily="18" charset="0"/>
                <a:cs typeface="Scala Sans Pro Light"/>
              </a:rPr>
              <a:t> </a:t>
            </a:r>
            <a:r>
              <a:rPr sz="900" b="0" spc="-10" dirty="0">
                <a:solidFill>
                  <a:schemeClr val="tx1"/>
                </a:solidFill>
                <a:latin typeface="Garamond" panose="02020404030301010803" pitchFamily="18" charset="0"/>
                <a:cs typeface="Scala Sans Pro Light"/>
              </a:rPr>
              <a:t>Francis</a:t>
            </a:r>
            <a:r>
              <a:rPr sz="900" b="0" spc="-20" dirty="0">
                <a:solidFill>
                  <a:schemeClr val="tx1"/>
                </a:solidFill>
                <a:latin typeface="Garamond" panose="02020404030301010803" pitchFamily="18" charset="0"/>
                <a:cs typeface="Scala Sans Pro Light"/>
              </a:rPr>
              <a:t> </a:t>
            </a:r>
            <a:r>
              <a:rPr sz="900" b="0" spc="-10" dirty="0">
                <a:solidFill>
                  <a:schemeClr val="tx1"/>
                </a:solidFill>
                <a:latin typeface="Garamond" panose="02020404030301010803" pitchFamily="18" charset="0"/>
                <a:cs typeface="Scala Sans Pro Light"/>
              </a:rPr>
              <a:t>Avenue</a:t>
            </a:r>
            <a:endParaRPr sz="900" dirty="0">
              <a:solidFill>
                <a:schemeClr val="tx1"/>
              </a:solidFill>
              <a:latin typeface="Garamond" panose="02020404030301010803" pitchFamily="18" charset="0"/>
              <a:cs typeface="Scala Sans Pro Light"/>
            </a:endParaRPr>
          </a:p>
          <a:p>
            <a:pPr marL="12700">
              <a:lnSpc>
                <a:spcPct val="100000"/>
              </a:lnSpc>
              <a:spcBef>
                <a:spcPts val="20"/>
              </a:spcBef>
            </a:pPr>
            <a:r>
              <a:rPr sz="900" b="0" dirty="0">
                <a:solidFill>
                  <a:schemeClr val="tx1"/>
                </a:solidFill>
                <a:latin typeface="Garamond" panose="02020404030301010803" pitchFamily="18" charset="0"/>
                <a:cs typeface="Scala Sans Pro Light"/>
              </a:rPr>
              <a:t>Cambridge,</a:t>
            </a:r>
            <a:r>
              <a:rPr sz="900" b="0" spc="-25" dirty="0">
                <a:solidFill>
                  <a:schemeClr val="tx1"/>
                </a:solidFill>
                <a:latin typeface="Garamond" panose="02020404030301010803" pitchFamily="18" charset="0"/>
                <a:cs typeface="Scala Sans Pro Light"/>
              </a:rPr>
              <a:t> </a:t>
            </a:r>
            <a:r>
              <a:rPr sz="900" b="0" dirty="0">
                <a:solidFill>
                  <a:schemeClr val="tx1"/>
                </a:solidFill>
                <a:latin typeface="Garamond" panose="02020404030301010803" pitchFamily="18" charset="0"/>
                <a:cs typeface="Scala Sans Pro Light"/>
              </a:rPr>
              <a:t>MA</a:t>
            </a:r>
            <a:r>
              <a:rPr sz="900" b="0" spc="-20" dirty="0">
                <a:solidFill>
                  <a:schemeClr val="tx1"/>
                </a:solidFill>
                <a:latin typeface="Garamond" panose="02020404030301010803" pitchFamily="18" charset="0"/>
                <a:cs typeface="Scala Sans Pro Light"/>
              </a:rPr>
              <a:t> </a:t>
            </a:r>
            <a:r>
              <a:rPr sz="900" b="0" spc="-10" dirty="0">
                <a:solidFill>
                  <a:schemeClr val="tx1"/>
                </a:solidFill>
                <a:latin typeface="Garamond" panose="02020404030301010803" pitchFamily="18" charset="0"/>
                <a:cs typeface="Scala Sans Pro Light"/>
              </a:rPr>
              <a:t>02138</a:t>
            </a:r>
            <a:endParaRPr sz="900" dirty="0">
              <a:solidFill>
                <a:schemeClr val="tx1"/>
              </a:solidFill>
              <a:latin typeface="Garamond" panose="02020404030301010803" pitchFamily="18" charset="0"/>
              <a:cs typeface="Scala Sans Pro Light"/>
            </a:endParaRPr>
          </a:p>
        </p:txBody>
      </p:sp>
      <p:sp>
        <p:nvSpPr>
          <p:cNvPr id="3" name="object 3">
            <a:extLst>
              <a:ext uri="{FF2B5EF4-FFF2-40B4-BE49-F238E27FC236}">
                <a16:creationId xmlns:a16="http://schemas.microsoft.com/office/drawing/2014/main" id="{713EB88B-EEBC-5F5E-C971-6E4AB0B5F25F}"/>
              </a:ext>
            </a:extLst>
          </p:cNvPr>
          <p:cNvSpPr txBox="1"/>
          <p:nvPr/>
        </p:nvSpPr>
        <p:spPr>
          <a:xfrm>
            <a:off x="295148" y="1158234"/>
            <a:ext cx="2524252" cy="5567358"/>
          </a:xfrm>
          <a:prstGeom prst="rect">
            <a:avLst/>
          </a:prstGeom>
        </p:spPr>
        <p:txBody>
          <a:bodyPr vert="horz" wrap="square" lIns="0" tIns="10160" rIns="0" bIns="0" rtlCol="0">
            <a:spAutoFit/>
          </a:bodyPr>
          <a:lstStyle/>
          <a:p>
            <a:pPr marL="12700" marR="5080">
              <a:lnSpc>
                <a:spcPct val="101899"/>
              </a:lnSpc>
              <a:spcBef>
                <a:spcPts val="80"/>
              </a:spcBef>
            </a:pPr>
            <a:r>
              <a:rPr sz="900" b="0" spc="-10" dirty="0">
                <a:solidFill>
                  <a:schemeClr val="tx1"/>
                </a:solidFill>
                <a:latin typeface="Garamond" panose="02020404030301010803" pitchFamily="18" charset="0"/>
                <a:cs typeface="Scala Sans Pro Light"/>
              </a:rPr>
              <a:t>cswr.hds.harvard.edu </a:t>
            </a:r>
            <a:r>
              <a:rPr sz="900" b="0" spc="-10" dirty="0">
                <a:solidFill>
                  <a:schemeClr val="tx1"/>
                </a:solidFill>
                <a:latin typeface="Garamond" panose="02020404030301010803" pitchFamily="18" charset="0"/>
                <a:cs typeface="Scala Sans Pro Light"/>
                <a:hlinkClick r:id="rId2">
                  <a:extLst>
                    <a:ext uri="{A12FA001-AC4F-418D-AE19-62706E023703}">
                      <ahyp:hlinkClr xmlns:ahyp="http://schemas.microsoft.com/office/drawing/2018/hyperlinkcolor" val="tx"/>
                    </a:ext>
                  </a:extLst>
                </a:hlinkClick>
              </a:rPr>
              <a:t>cswr@hds.harvard.edu</a:t>
            </a:r>
            <a:endParaRPr lang="en-US" sz="900" b="0" spc="-10" dirty="0">
              <a:solidFill>
                <a:schemeClr val="tx1"/>
              </a:solidFill>
              <a:latin typeface="Garamond" panose="02020404030301010803" pitchFamily="18" charset="0"/>
              <a:cs typeface="Scala Sans Pro Light"/>
            </a:endParaRPr>
          </a:p>
          <a:p>
            <a:pPr marL="12700" marR="5080">
              <a:lnSpc>
                <a:spcPct val="101899"/>
              </a:lnSpc>
              <a:spcBef>
                <a:spcPts val="80"/>
              </a:spcBef>
            </a:pPr>
            <a:endParaRPr lang="en-US" sz="900" spc="-10" dirty="0">
              <a:solidFill>
                <a:schemeClr val="tx1"/>
              </a:solidFill>
              <a:latin typeface="Garamond" panose="02020404030301010803" pitchFamily="18" charset="0"/>
              <a:cs typeface="Scala Sans Pro Light"/>
            </a:endParaRPr>
          </a:p>
          <a:p>
            <a:pPr marL="12700" marR="5080">
              <a:lnSpc>
                <a:spcPct val="101899"/>
              </a:lnSpc>
              <a:spcBef>
                <a:spcPts val="80"/>
              </a:spcBef>
            </a:pPr>
            <a:endParaRPr lang="en-US" sz="900" spc="-10" dirty="0">
              <a:solidFill>
                <a:schemeClr val="tx1"/>
              </a:solidFill>
              <a:latin typeface="Garamond" panose="02020404030301010803" pitchFamily="18" charset="0"/>
              <a:cs typeface="Scala Sans Pro Light"/>
            </a:endParaRPr>
          </a:p>
          <a:p>
            <a:pPr marL="12700" marR="5080">
              <a:lnSpc>
                <a:spcPct val="101899"/>
              </a:lnSpc>
              <a:spcBef>
                <a:spcPts val="80"/>
              </a:spcBef>
            </a:pPr>
            <a:r>
              <a:rPr lang="en-US" sz="900" b="1" spc="-10" dirty="0">
                <a:solidFill>
                  <a:schemeClr val="tx1"/>
                </a:solidFill>
                <a:latin typeface="Garamond" panose="02020404030301010803" pitchFamily="18" charset="0"/>
                <a:cs typeface="Scala Sans Pro Light"/>
              </a:rPr>
              <a:t>Faculty Director</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Charles M. Stang</a:t>
            </a:r>
          </a:p>
          <a:p>
            <a:pPr marL="12700" marR="5080">
              <a:lnSpc>
                <a:spcPct val="101899"/>
              </a:lnSpc>
              <a:spcBef>
                <a:spcPts val="80"/>
              </a:spcBef>
            </a:pPr>
            <a:endParaRPr lang="en-US" sz="900" dirty="0">
              <a:solidFill>
                <a:schemeClr val="tx1"/>
              </a:solidFill>
              <a:latin typeface="Garamond" panose="02020404030301010803" pitchFamily="18" charset="0"/>
              <a:cs typeface="Scala Sans Pro Light"/>
            </a:endParaRPr>
          </a:p>
          <a:p>
            <a:pPr marL="12700" marR="5080">
              <a:lnSpc>
                <a:spcPct val="101899"/>
              </a:lnSpc>
              <a:spcBef>
                <a:spcPts val="80"/>
              </a:spcBef>
            </a:pPr>
            <a:r>
              <a:rPr lang="en-US" sz="900" b="1" dirty="0">
                <a:solidFill>
                  <a:schemeClr val="tx1"/>
                </a:solidFill>
                <a:latin typeface="Garamond" panose="02020404030301010803" pitchFamily="18" charset="0"/>
                <a:cs typeface="Scala Sans Pro Light"/>
              </a:rPr>
              <a:t>Administration</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Gosia Sklodowska, Executive Director</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Bhaswar Khan, Assistant Director</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Laurie Sedgwick, Events Coordinator</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Sarah </a:t>
            </a:r>
            <a:r>
              <a:rPr lang="en-US" sz="900" dirty="0" err="1">
                <a:solidFill>
                  <a:schemeClr val="tx1"/>
                </a:solidFill>
                <a:latin typeface="Garamond" panose="02020404030301010803" pitchFamily="18" charset="0"/>
                <a:cs typeface="Scala Sans Pro Light"/>
              </a:rPr>
              <a:t>Iannotti</a:t>
            </a:r>
            <a:r>
              <a:rPr lang="en-US" sz="900" dirty="0">
                <a:solidFill>
                  <a:schemeClr val="tx1"/>
                </a:solidFill>
                <a:latin typeface="Garamond" panose="02020404030301010803" pitchFamily="18" charset="0"/>
                <a:cs typeface="Scala Sans Pro Light"/>
              </a:rPr>
              <a:t>, Administrative Coordinator</a:t>
            </a:r>
          </a:p>
          <a:p>
            <a:pPr marL="12700" marR="5080">
              <a:lnSpc>
                <a:spcPct val="101899"/>
              </a:lnSpc>
              <a:spcBef>
                <a:spcPts val="80"/>
              </a:spcBef>
            </a:pPr>
            <a:endParaRPr lang="en-US" sz="900" dirty="0">
              <a:solidFill>
                <a:schemeClr val="tx1"/>
              </a:solidFill>
              <a:latin typeface="Garamond" panose="02020404030301010803" pitchFamily="18" charset="0"/>
              <a:cs typeface="Scala Sans Pro Light"/>
            </a:endParaRPr>
          </a:p>
          <a:p>
            <a:pPr marL="12700" marR="5080">
              <a:lnSpc>
                <a:spcPct val="101899"/>
              </a:lnSpc>
              <a:spcBef>
                <a:spcPts val="80"/>
              </a:spcBef>
            </a:pPr>
            <a:r>
              <a:rPr lang="en-US" sz="900" b="1" dirty="0">
                <a:solidFill>
                  <a:schemeClr val="tx1"/>
                </a:solidFill>
                <a:latin typeface="Garamond" panose="02020404030301010803" pitchFamily="18" charset="0"/>
                <a:cs typeface="Scala Sans Pro Light"/>
              </a:rPr>
              <a:t>Advisory Board, 2024-2025</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Mohsen Goudarzi</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Tracey Hucks</a:t>
            </a:r>
          </a:p>
          <a:p>
            <a:pPr marL="12700" marR="5080">
              <a:lnSpc>
                <a:spcPct val="101899"/>
              </a:lnSpc>
              <a:spcBef>
                <a:spcPts val="80"/>
              </a:spcBef>
            </a:pPr>
            <a:r>
              <a:rPr lang="en-US" sz="900" dirty="0" err="1">
                <a:solidFill>
                  <a:schemeClr val="tx1"/>
                </a:solidFill>
                <a:latin typeface="Garamond" panose="02020404030301010803" pitchFamily="18" charset="0"/>
                <a:cs typeface="Scala Sans Pro Light"/>
              </a:rPr>
              <a:t>Teren</a:t>
            </a:r>
            <a:r>
              <a:rPr lang="en-US" sz="900" dirty="0">
                <a:solidFill>
                  <a:schemeClr val="tx1"/>
                </a:solidFill>
                <a:latin typeface="Garamond" panose="02020404030301010803" pitchFamily="18" charset="0"/>
                <a:cs typeface="Scala Sans Pro Light"/>
              </a:rPr>
              <a:t> </a:t>
            </a:r>
            <a:r>
              <a:rPr lang="en-US" sz="900" dirty="0" err="1">
                <a:solidFill>
                  <a:schemeClr val="tx1"/>
                </a:solidFill>
                <a:latin typeface="Garamond" panose="02020404030301010803" pitchFamily="18" charset="0"/>
                <a:cs typeface="Scala Sans Pro Light"/>
              </a:rPr>
              <a:t>Sevea</a:t>
            </a:r>
            <a:endParaRPr lang="en-US" sz="900" dirty="0">
              <a:solidFill>
                <a:schemeClr val="tx1"/>
              </a:solidFill>
              <a:latin typeface="Garamond" panose="02020404030301010803" pitchFamily="18" charset="0"/>
              <a:cs typeface="Scala Sans Pro Light"/>
            </a:endParaRPr>
          </a:p>
          <a:p>
            <a:pPr marL="12700" marR="5080">
              <a:lnSpc>
                <a:spcPct val="101899"/>
              </a:lnSpc>
              <a:spcBef>
                <a:spcPts val="80"/>
              </a:spcBef>
            </a:pPr>
            <a:endParaRPr lang="en-US" sz="900" dirty="0">
              <a:solidFill>
                <a:schemeClr val="tx1"/>
              </a:solidFill>
              <a:latin typeface="Garamond" panose="02020404030301010803" pitchFamily="18" charset="0"/>
              <a:cs typeface="Scala Sans Pro Light"/>
            </a:endParaRPr>
          </a:p>
          <a:p>
            <a:pPr marL="12700" marR="5080">
              <a:lnSpc>
                <a:spcPct val="101899"/>
              </a:lnSpc>
              <a:spcBef>
                <a:spcPts val="80"/>
              </a:spcBef>
            </a:pPr>
            <a:r>
              <a:rPr lang="en-US" sz="900" b="1" dirty="0">
                <a:solidFill>
                  <a:schemeClr val="tx1"/>
                </a:solidFill>
                <a:latin typeface="Garamond" panose="02020404030301010803" pitchFamily="18" charset="0"/>
                <a:cs typeface="Scala Sans Pro Light"/>
              </a:rPr>
              <a:t>This Publication</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Editors: Carole M. Cusack and Gosia E. Sklodowska</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Conference Photos: Ashley Zigman</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Editing Specialist: Aaron Ullrey</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Proofing: Heather </a:t>
            </a:r>
            <a:r>
              <a:rPr lang="en-US" sz="900" dirty="0" err="1">
                <a:solidFill>
                  <a:schemeClr val="tx1"/>
                </a:solidFill>
                <a:latin typeface="Garamond" panose="02020404030301010803" pitchFamily="18" charset="0"/>
                <a:cs typeface="Scala Sans Pro Light"/>
              </a:rPr>
              <a:t>Dubnick</a:t>
            </a:r>
            <a:r>
              <a:rPr lang="en-US" sz="900" dirty="0">
                <a:solidFill>
                  <a:schemeClr val="tx1"/>
                </a:solidFill>
                <a:latin typeface="Garamond" panose="02020404030301010803" pitchFamily="18" charset="0"/>
                <a:cs typeface="Scala Sans Pro Light"/>
              </a:rPr>
              <a:t>, Deborah Blackwell</a:t>
            </a:r>
          </a:p>
          <a:p>
            <a:pPr marL="12700" marR="5080">
              <a:lnSpc>
                <a:spcPct val="101899"/>
              </a:lnSpc>
              <a:spcBef>
                <a:spcPts val="80"/>
              </a:spcBef>
            </a:pPr>
            <a:r>
              <a:rPr lang="en-US" sz="900" dirty="0">
                <a:solidFill>
                  <a:schemeClr val="tx1"/>
                </a:solidFill>
                <a:latin typeface="Garamond" panose="02020404030301010803" pitchFamily="18" charset="0"/>
                <a:cs typeface="Scala Sans Pro Light"/>
              </a:rPr>
              <a:t>Printing: Red Mill</a:t>
            </a:r>
          </a:p>
          <a:p>
            <a:pPr marL="12700" marR="5080">
              <a:lnSpc>
                <a:spcPct val="101899"/>
              </a:lnSpc>
              <a:spcBef>
                <a:spcPts val="80"/>
              </a:spcBef>
            </a:pPr>
            <a:endParaRPr lang="en-US" sz="900" dirty="0">
              <a:solidFill>
                <a:schemeClr val="tx1"/>
              </a:solidFill>
              <a:latin typeface="Garamond" panose="02020404030301010803" pitchFamily="18" charset="0"/>
              <a:cs typeface="Scala Sans Pro Light"/>
            </a:endParaRPr>
          </a:p>
          <a:p>
            <a:pPr marL="12700" marR="5080">
              <a:lnSpc>
                <a:spcPct val="101899"/>
              </a:lnSpc>
              <a:spcBef>
                <a:spcPts val="80"/>
              </a:spcBef>
            </a:pPr>
            <a:r>
              <a:rPr lang="en-US" sz="900" dirty="0">
                <a:latin typeface="Garamond" panose="02020404030301010803" pitchFamily="18" charset="0"/>
              </a:rPr>
              <a:t>The Teachings and Legacy of </a:t>
            </a:r>
            <a:r>
              <a:rPr lang="en-US" sz="900" dirty="0" err="1">
                <a:latin typeface="Garamond" panose="02020404030301010803" pitchFamily="18" charset="0"/>
              </a:rPr>
              <a:t>G.I.Gurdjieff</a:t>
            </a:r>
            <a:r>
              <a:rPr lang="en-US" sz="900" dirty="0">
                <a:latin typeface="Garamond" panose="02020404030301010803" pitchFamily="18" charset="0"/>
              </a:rPr>
              <a:t>:  Conference Anthology is an open access publication distributed under the Creative Commons License CC-BY-NC. Under Creative Commons License, authors retain copyright to their articles. A CC-BY-NC license enables </a:t>
            </a:r>
            <a:r>
              <a:rPr lang="en-US" sz="900" dirty="0" err="1">
                <a:latin typeface="Garamond" panose="02020404030301010803" pitchFamily="18" charset="0"/>
              </a:rPr>
              <a:t>reusers</a:t>
            </a:r>
            <a:r>
              <a:rPr lang="en-US" sz="900" dirty="0">
                <a:latin typeface="Garamond" panose="02020404030301010803" pitchFamily="18" charset="0"/>
              </a:rPr>
              <a:t> to distribute, remix, adapt, and build upon the material in any medium or format for noncommercial purposes only, and only so long as attribution is given to the creator. Other publication copyrights are held by the Center for the Study of World Religions</a:t>
            </a:r>
          </a:p>
          <a:p>
            <a:pPr marL="12700" marR="5080">
              <a:lnSpc>
                <a:spcPct val="101899"/>
              </a:lnSpc>
              <a:spcBef>
                <a:spcPts val="80"/>
              </a:spcBef>
            </a:pPr>
            <a:r>
              <a:rPr lang="en-US" sz="900">
                <a:solidFill>
                  <a:schemeClr val="tx1"/>
                </a:solidFill>
                <a:latin typeface="Garamond" panose="02020404030301010803" pitchFamily="18" charset="0"/>
                <a:cs typeface="Scala Sans Pro Light"/>
              </a:rPr>
              <a:t>ISBN 979-8-218-64396-6</a:t>
            </a:r>
            <a:endParaRPr lang="en-US" sz="900" dirty="0">
              <a:solidFill>
                <a:schemeClr val="tx1"/>
              </a:solidFill>
              <a:latin typeface="Garamond" panose="02020404030301010803" pitchFamily="18" charset="0"/>
              <a:cs typeface="Scala Sans Pro Light"/>
            </a:endParaRPr>
          </a:p>
        </p:txBody>
      </p:sp>
    </p:spTree>
    <p:extLst>
      <p:ext uri="{BB962C8B-B14F-4D97-AF65-F5344CB8AC3E}">
        <p14:creationId xmlns:p14="http://schemas.microsoft.com/office/powerpoint/2010/main" val="192209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A859E-AC30-2945-94D1-670C75C78525}"/>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75B96BC6-34E4-6A6F-5D55-7C4643CF8646}"/>
              </a:ext>
            </a:extLst>
          </p:cNvPr>
          <p:cNvSpPr txBox="1"/>
          <p:nvPr/>
        </p:nvSpPr>
        <p:spPr>
          <a:xfrm>
            <a:off x="419100" y="838200"/>
            <a:ext cx="6934200" cy="13696057"/>
          </a:xfrm>
          <a:prstGeom prst="rect">
            <a:avLst/>
          </a:prstGeom>
        </p:spPr>
        <p:txBody>
          <a:bodyPr vert="horz" wrap="square" lIns="0" tIns="12700" rIns="0" bIns="0" rtlCol="0">
            <a:spAutoFit/>
          </a:bodyPr>
          <a:lstStyle/>
          <a:p>
            <a:pPr marL="12700" algn="l">
              <a:lnSpc>
                <a:spcPct val="100000"/>
              </a:lnSpc>
              <a:spcBef>
                <a:spcPts val="100"/>
              </a:spcBef>
            </a:pPr>
            <a:r>
              <a:rPr lang="en-US" sz="2400" b="1" spc="-10" dirty="0">
                <a:solidFill>
                  <a:schemeClr val="tx1"/>
                </a:solidFill>
                <a:latin typeface="Garamond" panose="02020404030301010803" pitchFamily="18" charset="0"/>
                <a:cs typeface="Scala Sans Pro"/>
              </a:rPr>
              <a:t>Contents</a:t>
            </a:r>
          </a:p>
          <a:p>
            <a:pPr marL="12700" algn="l">
              <a:lnSpc>
                <a:spcPct val="100000"/>
              </a:lnSpc>
              <a:spcBef>
                <a:spcPts val="100"/>
              </a:spcBef>
            </a:pPr>
            <a:endParaRPr lang="en-US" sz="1200" b="1" spc="-10" dirty="0">
              <a:solidFill>
                <a:schemeClr val="tx1"/>
              </a:solidFill>
              <a:latin typeface="Garamond" panose="02020404030301010803" pitchFamily="18" charset="0"/>
              <a:cs typeface="Scala Sans Pro"/>
            </a:endParaRPr>
          </a:p>
          <a:p>
            <a:pPr marL="12700" algn="l">
              <a:spcBef>
                <a:spcPts val="100"/>
              </a:spcBef>
            </a:pPr>
            <a:r>
              <a:rPr lang="en-US" sz="1200" spc="-10" dirty="0">
                <a:solidFill>
                  <a:schemeClr val="tx1"/>
                </a:solidFill>
                <a:latin typeface="Garamond" panose="02020404030301010803" pitchFamily="18" charset="0"/>
                <a:cs typeface="Scala Sans Pro"/>
              </a:rPr>
              <a:t>1	Foreword, </a:t>
            </a:r>
            <a:r>
              <a:rPr lang="en-US" sz="1200" i="1" spc="-10" dirty="0">
                <a:solidFill>
                  <a:schemeClr val="tx1"/>
                </a:solidFill>
                <a:latin typeface="Garamond" panose="02020404030301010803" pitchFamily="18" charset="0"/>
                <a:cs typeface="Scala Sans Pro"/>
              </a:rPr>
              <a:t>Charles M. Stang   	</a:t>
            </a:r>
          </a:p>
          <a:p>
            <a:pPr marL="12700" algn="l">
              <a:spcBef>
                <a:spcPts val="100"/>
              </a:spcBef>
            </a:pPr>
            <a:r>
              <a:rPr lang="en-US" sz="1200" spc="-10" dirty="0">
                <a:solidFill>
                  <a:schemeClr val="tx1"/>
                </a:solidFill>
                <a:latin typeface="Garamond" panose="02020404030301010803" pitchFamily="18" charset="0"/>
                <a:cs typeface="Scala Sans Pro"/>
              </a:rPr>
              <a:t>4	Introduction, </a:t>
            </a:r>
            <a:r>
              <a:rPr lang="en-US" sz="1200" i="1" spc="-10" dirty="0">
                <a:solidFill>
                  <a:schemeClr val="tx1"/>
                </a:solidFill>
                <a:latin typeface="Garamond" panose="02020404030301010803" pitchFamily="18" charset="0"/>
                <a:cs typeface="Scala Sans Pro"/>
              </a:rPr>
              <a:t>Gosia E. Sklodowska</a:t>
            </a:r>
            <a:r>
              <a:rPr lang="en-US" sz="1200" spc="-10" dirty="0">
                <a:solidFill>
                  <a:schemeClr val="tx1"/>
                </a:solidFill>
                <a:latin typeface="Garamond" panose="02020404030301010803" pitchFamily="18" charset="0"/>
                <a:cs typeface="Scala Sans Pro"/>
              </a:rPr>
              <a:t>	</a:t>
            </a:r>
          </a:p>
          <a:p>
            <a:pPr marL="12700" algn="l">
              <a:spcBef>
                <a:spcPts val="100"/>
              </a:spcBef>
            </a:pPr>
            <a:r>
              <a:rPr lang="en-US" sz="1200" kern="100" dirty="0">
                <a:latin typeface="Garamond" panose="02020404030301010803" pitchFamily="18" charset="0"/>
                <a:ea typeface="Aptos" panose="020B0004020202020204" pitchFamily="34" charset="0"/>
                <a:cs typeface="Times New Roman (Body CS)"/>
              </a:rPr>
              <a:t>10</a:t>
            </a:r>
            <a:r>
              <a:rPr lang="en-US" sz="1200" kern="100" dirty="0">
                <a:effectLst/>
                <a:latin typeface="Garamond" panose="02020404030301010803" pitchFamily="18" charset="0"/>
                <a:ea typeface="Aptos" panose="020B0004020202020204" pitchFamily="34" charset="0"/>
                <a:cs typeface="Times New Roman (Body CS)"/>
              </a:rPr>
              <a:t>	G. I. Gurdjieff, the Work, and the Academic Study of Religion</a:t>
            </a:r>
            <a:r>
              <a:rPr lang="en-US" sz="1200" kern="100" dirty="0">
                <a:latin typeface="Garamond" panose="02020404030301010803" pitchFamily="18" charset="0"/>
                <a:ea typeface="Aptos" panose="020B0004020202020204" pitchFamily="34" charset="0"/>
                <a:cs typeface="Times New Roman (Body CS)"/>
              </a:rPr>
              <a:t>, </a:t>
            </a:r>
            <a:r>
              <a:rPr lang="en-US" sz="1200" i="1" kern="100" dirty="0">
                <a:effectLst/>
                <a:latin typeface="Garamond" panose="02020404030301010803" pitchFamily="18" charset="0"/>
                <a:ea typeface="Aptos" panose="020B0004020202020204" pitchFamily="34" charset="0"/>
                <a:cs typeface="Times New Roman (Body CS)"/>
              </a:rPr>
              <a:t>Carole M. Cusack    </a:t>
            </a:r>
          </a:p>
          <a:p>
            <a:pPr lvl="5"/>
            <a:r>
              <a:rPr lang="en-US" sz="1200" kern="100" dirty="0">
                <a:effectLst/>
                <a:latin typeface="Garamond" panose="02020404030301010803" pitchFamily="18" charset="0"/>
                <a:ea typeface="Aptos" panose="020B0004020202020204" pitchFamily="34" charset="0"/>
                <a:cs typeface="Times New Roman" panose="02020603050405020304" pitchFamily="18" charset="0"/>
              </a:rPr>
              <a:t>15	Gurdjieff, the New Age Movement, and the Guru Field: Making Sense of Multiple Entanglements</a:t>
            </a:r>
            <a:r>
              <a:rPr lang="en-US" sz="1200" kern="100" dirty="0">
                <a:latin typeface="Garamond" panose="02020404030301010803" pitchFamily="18" charset="0"/>
                <a:ea typeface="Aptos" panose="020B0004020202020204" pitchFamily="34" charset="0"/>
                <a:cs typeface="Times New Roman" panose="02020603050405020304" pitchFamily="18" charset="0"/>
              </a:rPr>
              <a:t>, 	</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Steven Sutcliffe</a:t>
            </a:r>
          </a:p>
          <a:p>
            <a:pPr marL="342900" marR="0" indent="-342900">
              <a:buAutoNum type="arabicPlain" startAt="14"/>
            </a:pP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p>
            <a:pPr algn="l"/>
            <a:endParaRPr lang="en-US" sz="1200" b="1" kern="100" dirty="0">
              <a:effectLst/>
              <a:latin typeface="Garamond" panose="02020404030301010803" pitchFamily="18" charset="0"/>
              <a:ea typeface="Aptos" panose="020B0004020202020204" pitchFamily="34" charset="0"/>
              <a:cs typeface="Times New Roman (Body CS)"/>
            </a:endParaRPr>
          </a:p>
          <a:p>
            <a:pPr algn="l"/>
            <a:r>
              <a:rPr lang="en-US" sz="1200" b="1" kern="100" dirty="0">
                <a:effectLst/>
                <a:latin typeface="Garamond" panose="02020404030301010803" pitchFamily="18" charset="0"/>
                <a:ea typeface="Aptos" panose="020B0004020202020204" pitchFamily="34" charset="0"/>
                <a:cs typeface="Times New Roman (Body CS)"/>
              </a:rPr>
              <a:t>PART 1</a:t>
            </a:r>
          </a:p>
          <a:p>
            <a:pPr algn="l"/>
            <a:r>
              <a:rPr lang="en-US" sz="1400" b="1" i="1" kern="100" dirty="0">
                <a:effectLst/>
                <a:latin typeface="Garamond" panose="02020404030301010803" pitchFamily="18" charset="0"/>
                <a:ea typeface="Aptos" panose="020B0004020202020204" pitchFamily="34" charset="0"/>
                <a:cs typeface="Times New Roman (Body CS)"/>
              </a:rPr>
              <a:t>Spiritual and Scientific Influences that Shaped Gurdjieff and His Teachings</a:t>
            </a:r>
          </a:p>
          <a:p>
            <a:pPr algn="l"/>
            <a:endParaRPr lang="en-US" sz="1200" kern="100" dirty="0">
              <a:effectLst/>
              <a:latin typeface="Garamond" panose="02020404030301010803" pitchFamily="18" charset="0"/>
              <a:ea typeface="Aptos" panose="020B0004020202020204" pitchFamily="34" charset="0"/>
              <a:cs typeface="Times New Roman (Body CS)"/>
            </a:endParaRPr>
          </a:p>
          <a:p>
            <a:pPr marL="12700" lvl="3" algn="l">
              <a:spcBef>
                <a:spcPts val="100"/>
              </a:spcBef>
            </a:pPr>
            <a:r>
              <a:rPr lang="en-US" sz="1200" kern="100" dirty="0">
                <a:effectLst/>
                <a:latin typeface="Garamond" panose="02020404030301010803" pitchFamily="18" charset="0"/>
                <a:ea typeface="Aptos" panose="020B0004020202020204" pitchFamily="34" charset="0"/>
                <a:cs typeface="Times New Roman (Body CS)"/>
              </a:rPr>
              <a:t>20	Modern Science and Gurdjieff’s Teaching</a:t>
            </a:r>
            <a:r>
              <a:rPr lang="en-GB" sz="1200" dirty="0">
                <a:latin typeface="Garamond" panose="02020404030301010803" pitchFamily="18" charset="0"/>
                <a:ea typeface="Aptos" panose="020B0004020202020204" pitchFamily="34" charset="0"/>
                <a:cs typeface="Times New Roman" panose="02020603050405020304" pitchFamily="18" charset="0"/>
              </a:rPr>
              <a:t>, </a:t>
            </a:r>
            <a:r>
              <a:rPr lang="en-GB" sz="1200" i="1" kern="0" dirty="0">
                <a:effectLst/>
                <a:latin typeface="Garamond" panose="02020404030301010803" pitchFamily="18" charset="0"/>
                <a:ea typeface="Times New Roman" panose="02020603050405020304" pitchFamily="18" charset="0"/>
                <a:cs typeface="Times New Roman" panose="02020603050405020304" pitchFamily="18" charset="0"/>
              </a:rPr>
              <a:t>Charles Langmuir</a:t>
            </a:r>
            <a:endParaRPr lang="en-GB" sz="1200" i="1" dirty="0">
              <a:latin typeface="Garamond" panose="02020404030301010803" pitchFamily="18" charset="0"/>
              <a:ea typeface="Aptos" panose="020B0004020202020204" pitchFamily="34" charset="0"/>
              <a:cs typeface="Times New Roman" panose="02020603050405020304" pitchFamily="18" charset="0"/>
            </a:endParaRPr>
          </a:p>
          <a:p>
            <a:pPr marL="12700" algn="l">
              <a:spcBef>
                <a:spcPts val="100"/>
              </a:spcBef>
            </a:pPr>
            <a:r>
              <a:rPr lang="en-GB" sz="1200" kern="0" dirty="0">
                <a:effectLst/>
                <a:latin typeface="Garamond" panose="02020404030301010803" pitchFamily="18" charset="0"/>
                <a:ea typeface="Times New Roman" panose="02020603050405020304" pitchFamily="18" charset="0"/>
                <a:cs typeface="Times New Roman" panose="02020603050405020304" pitchFamily="18" charset="0"/>
              </a:rPr>
              <a:t>25	Transformation in Translation: G. I. Gurdjieff as Cosmopolitan of the early Twentieth Century, 	</a:t>
            </a:r>
            <a:r>
              <a:rPr lang="en-GB" sz="1200" i="1" kern="0" dirty="0">
                <a:effectLst/>
                <a:latin typeface="Garamond" panose="02020404030301010803" pitchFamily="18" charset="0"/>
                <a:ea typeface="Times New Roman" panose="02020603050405020304" pitchFamily="18" charset="0"/>
                <a:cs typeface="Times New Roman" panose="02020603050405020304" pitchFamily="18" charset="0"/>
              </a:rPr>
              <a:t>Michael Pittman</a:t>
            </a:r>
            <a:endParaRPr lang="en-US" sz="1200" i="1" kern="100" dirty="0">
              <a:effectLst/>
              <a:latin typeface="Garamond" panose="02020404030301010803" pitchFamily="18" charset="0"/>
              <a:ea typeface="Aptos" panose="020B0004020202020204" pitchFamily="34" charset="0"/>
              <a:cs typeface="Times New Roman (Body CS)"/>
            </a:endParaRPr>
          </a:p>
          <a:p>
            <a:pPr marL="0" marR="0"/>
            <a:r>
              <a:rPr lang="en-US" sz="1200" kern="100" dirty="0">
                <a:latin typeface="Garamond" panose="02020404030301010803" pitchFamily="18" charset="0"/>
                <a:ea typeface="Aptos" panose="020B0004020202020204" pitchFamily="34" charset="0"/>
                <a:cs typeface="Times New Roman (Body CS)"/>
              </a:rPr>
              <a:t>3</a:t>
            </a:r>
            <a:r>
              <a:rPr lang="en-US" sz="1200" kern="100" dirty="0">
                <a:effectLst/>
                <a:latin typeface="Garamond" panose="02020404030301010803" pitchFamily="18" charset="0"/>
                <a:ea typeface="Aptos" panose="020B0004020202020204" pitchFamily="34" charset="0"/>
                <a:cs typeface="Times New Roman (Body CS)"/>
              </a:rPr>
              <a:t>0	Understanding of the East</a:t>
            </a:r>
            <a:r>
              <a:rPr lang="en-US" sz="1200" kern="100" dirty="0">
                <a:latin typeface="Garamond" panose="02020404030301010803" pitchFamily="18" charset="0"/>
                <a:ea typeface="Aptos" panose="020B0004020202020204" pitchFamily="34" charset="0"/>
                <a:cs typeface="Times New Roman (Body CS)"/>
              </a:rPr>
              <a:t>, </a:t>
            </a:r>
            <a:r>
              <a:rPr lang="en-US" sz="1200" i="1" kern="100" dirty="0">
                <a:effectLst/>
                <a:latin typeface="Garamond" panose="02020404030301010803" pitchFamily="18" charset="0"/>
                <a:ea typeface="Aptos" panose="020B0004020202020204" pitchFamily="34" charset="0"/>
                <a:cs typeface="Times New Roman (Body CS)"/>
              </a:rPr>
              <a:t>Ravi Ravindra</a:t>
            </a:r>
          </a:p>
          <a:p>
            <a:pPr marL="0" marR="0"/>
            <a:endParaRPr lang="en-US" sz="1200" kern="100" dirty="0">
              <a:effectLst/>
              <a:latin typeface="Garamond" panose="02020404030301010803" pitchFamily="18" charset="0"/>
              <a:ea typeface="Aptos" panose="020B0004020202020204" pitchFamily="34" charset="0"/>
              <a:cs typeface="Times New Roman (Body CS)"/>
            </a:endParaRPr>
          </a:p>
          <a:p>
            <a:pPr marL="0" marR="0"/>
            <a:endParaRPr lang="en-US" sz="1200" b="1" kern="100" dirty="0">
              <a:latin typeface="Garamond" panose="02020404030301010803" pitchFamily="18" charset="0"/>
              <a:ea typeface="Aptos" panose="020B0004020202020204" pitchFamily="34" charset="0"/>
              <a:cs typeface="Times New Roman (Body CS)"/>
            </a:endParaRPr>
          </a:p>
          <a:p>
            <a:pPr marL="0" marR="0"/>
            <a:r>
              <a:rPr lang="en-US" sz="1200" b="1" kern="100" dirty="0">
                <a:latin typeface="Garamond" panose="02020404030301010803" pitchFamily="18" charset="0"/>
                <a:ea typeface="Aptos" panose="020B0004020202020204" pitchFamily="34" charset="0"/>
                <a:cs typeface="Times New Roman (Body CS)"/>
              </a:rPr>
              <a:t>PART 2</a:t>
            </a:r>
          </a:p>
          <a:p>
            <a:pPr marL="0" marR="0"/>
            <a:r>
              <a:rPr lang="en-US" sz="1400" b="1" i="1" kern="100" dirty="0">
                <a:latin typeface="Garamond" panose="02020404030301010803" pitchFamily="18" charset="0"/>
                <a:ea typeface="Aptos" panose="020B0004020202020204" pitchFamily="34" charset="0"/>
                <a:cs typeface="Times New Roman (Body CS)"/>
              </a:rPr>
              <a:t>Embodied Wisdom</a:t>
            </a:r>
          </a:p>
          <a:p>
            <a:pPr marL="0" marR="0"/>
            <a:endParaRPr lang="en-US" sz="1200" b="1" kern="100" dirty="0">
              <a:latin typeface="Garamond" panose="02020404030301010803" pitchFamily="18" charset="0"/>
              <a:ea typeface="Aptos" panose="020B0004020202020204" pitchFamily="34" charset="0"/>
              <a:cs typeface="Times New Roman (Body CS)"/>
            </a:endParaRPr>
          </a:p>
          <a:p>
            <a:r>
              <a:rPr lang="en-US" sz="1200" kern="100" dirty="0">
                <a:latin typeface="Garamond" panose="02020404030301010803" pitchFamily="18" charset="0"/>
                <a:ea typeface="Aptos" panose="020B0004020202020204" pitchFamily="34" charset="0"/>
                <a:cs typeface="Times New Roman (Body CS)"/>
              </a:rPr>
              <a:t>35</a:t>
            </a:r>
            <a:r>
              <a:rPr lang="en-US" sz="1200" kern="100" dirty="0">
                <a:effectLst/>
                <a:latin typeface="Garamond" panose="02020404030301010803" pitchFamily="18" charset="0"/>
                <a:ea typeface="Aptos" panose="020B0004020202020204" pitchFamily="34" charset="0"/>
                <a:cs typeface="Times New Roman (Body CS)"/>
              </a:rPr>
              <a:t>	The Question Remains of the Body</a:t>
            </a:r>
            <a:r>
              <a:rPr lang="en-US" sz="1200" kern="100" dirty="0">
                <a:latin typeface="Garamond" panose="02020404030301010803" pitchFamily="18" charset="0"/>
                <a:ea typeface="Aptos" panose="020B0004020202020204" pitchFamily="34" charset="0"/>
                <a:cs typeface="Times New Roman (Body CS)"/>
              </a:rPr>
              <a:t>, </a:t>
            </a:r>
            <a:r>
              <a:rPr lang="en-US" sz="1200" i="1" kern="100" dirty="0">
                <a:effectLst/>
                <a:latin typeface="Garamond" panose="02020404030301010803" pitchFamily="18" charset="0"/>
                <a:ea typeface="Aptos" panose="020B0004020202020204" pitchFamily="34" charset="0"/>
                <a:cs typeface="Times New Roman (Body CS)"/>
              </a:rPr>
              <a:t>David Appelbaum</a:t>
            </a:r>
            <a:endParaRPr lang="en-US" sz="1200" kern="100" dirty="0">
              <a:effectLst/>
              <a:latin typeface="Garamond" panose="02020404030301010803" pitchFamily="18" charset="0"/>
              <a:ea typeface="Aptos" panose="020B0004020202020204" pitchFamily="34" charset="0"/>
              <a:cs typeface="Times New Roman (Body CS)"/>
            </a:endParaRPr>
          </a:p>
          <a:p>
            <a:pPr marL="0" marR="0"/>
            <a:r>
              <a:rPr lang="en-US" sz="1200" kern="100" dirty="0">
                <a:latin typeface="Garamond" panose="02020404030301010803" pitchFamily="18" charset="0"/>
                <a:ea typeface="Aptos" panose="020B0004020202020204" pitchFamily="34" charset="0"/>
                <a:cs typeface="Times New Roman" panose="02020603050405020304" pitchFamily="18" charset="0"/>
              </a:rPr>
              <a:t>38</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	Gurdjieff: Alchemy, The Emerald Tablet, Contemplation, and Movements, </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Joseph Azize</a:t>
            </a:r>
            <a:endParaRPr lang="en-US" sz="1200" i="1" dirty="0">
              <a:effectLst/>
              <a:latin typeface="Garamond" panose="02020404030301010803" pitchFamily="18" charset="0"/>
              <a:ea typeface="Aptos" panose="020B0004020202020204" pitchFamily="34" charset="0"/>
            </a:endParaRPr>
          </a:p>
          <a:p>
            <a:pPr marL="0" marR="0"/>
            <a:r>
              <a:rPr lang="en-US" sz="1200" dirty="0">
                <a:latin typeface="Garamond" panose="02020404030301010803" pitchFamily="18" charset="0"/>
                <a:ea typeface="Aptos" panose="020B0004020202020204" pitchFamily="34" charset="0"/>
              </a:rPr>
              <a:t>43	</a:t>
            </a:r>
            <a:r>
              <a:rPr lang="en-US" sz="1200" dirty="0">
                <a:effectLst/>
                <a:latin typeface="Garamond" panose="02020404030301010803" pitchFamily="18" charset="0"/>
                <a:ea typeface="Aptos" panose="020B0004020202020204" pitchFamily="34" charset="0"/>
              </a:rPr>
              <a:t>“She Sees the Is beyond the Seems”: Gurdjieff, Phenomenology, and Embodied Wisdom, </a:t>
            </a:r>
            <a:r>
              <a:rPr lang="en-US" sz="1200" i="1" dirty="0">
                <a:effectLst/>
                <a:latin typeface="Garamond" panose="02020404030301010803" pitchFamily="18" charset="0"/>
                <a:ea typeface="Aptos" panose="020B0004020202020204" pitchFamily="34" charset="0"/>
              </a:rPr>
              <a:t>David 	Seamon</a:t>
            </a:r>
            <a:endParaRPr lang="en-US" sz="1200" i="1" dirty="0">
              <a:latin typeface="Garamond" panose="02020404030301010803" pitchFamily="18" charset="0"/>
              <a:ea typeface="Aptos" panose="020B0004020202020204" pitchFamily="34" charset="0"/>
            </a:endParaRPr>
          </a:p>
          <a:p>
            <a:pPr marL="0" marR="0"/>
            <a:r>
              <a:rPr lang="en-US" sz="1200" kern="100" dirty="0">
                <a:latin typeface="Garamond" panose="02020404030301010803" pitchFamily="18" charset="0"/>
                <a:ea typeface="Aptos" panose="020B0004020202020204" pitchFamily="34" charset="0"/>
                <a:cs typeface="Times New Roman (Body CS)"/>
              </a:rPr>
              <a:t>49</a:t>
            </a:r>
            <a:r>
              <a:rPr lang="en-US" sz="1200" kern="100" dirty="0">
                <a:effectLst/>
                <a:latin typeface="Garamond" panose="02020404030301010803" pitchFamily="18" charset="0"/>
                <a:ea typeface="Aptos" panose="020B0004020202020204" pitchFamily="34" charset="0"/>
                <a:cs typeface="Times New Roman (Body CS)"/>
              </a:rPr>
              <a:t>	The Gurdjieff Movements: A Personal Journey, </a:t>
            </a:r>
            <a:r>
              <a:rPr lang="en-US" sz="1200" i="1" kern="100" dirty="0">
                <a:effectLst/>
                <a:latin typeface="Garamond" panose="02020404030301010803" pitchFamily="18" charset="0"/>
                <a:ea typeface="Aptos" panose="020B0004020202020204" pitchFamily="34" charset="0"/>
                <a:cs typeface="Times New Roman (Body CS)"/>
              </a:rPr>
              <a:t>Laurence Morrocco</a:t>
            </a:r>
          </a:p>
          <a:p>
            <a:pPr marL="0" marR="0"/>
            <a:endParaRPr lang="en-US" sz="1200" b="1" kern="100" dirty="0">
              <a:effectLst/>
              <a:latin typeface="Garamond" panose="02020404030301010803" pitchFamily="18" charset="0"/>
              <a:ea typeface="Aptos" panose="020B0004020202020204" pitchFamily="34" charset="0"/>
              <a:cs typeface="Times New Roman (Body CS)"/>
            </a:endParaRPr>
          </a:p>
          <a:p>
            <a:pPr marL="0" marR="0"/>
            <a:endParaRPr lang="en-US" sz="1200" b="1" kern="100" dirty="0">
              <a:effectLst/>
              <a:latin typeface="Garamond" panose="02020404030301010803" pitchFamily="18" charset="0"/>
              <a:ea typeface="Aptos" panose="020B0004020202020204" pitchFamily="34" charset="0"/>
              <a:cs typeface="Times New Roman (Body CS)"/>
            </a:endParaRPr>
          </a:p>
          <a:p>
            <a:pPr marL="0" marR="0"/>
            <a:r>
              <a:rPr lang="en-US" sz="1200" b="1" kern="100" dirty="0">
                <a:effectLst/>
                <a:latin typeface="Garamond" panose="02020404030301010803" pitchFamily="18" charset="0"/>
                <a:ea typeface="Aptos" panose="020B0004020202020204" pitchFamily="34" charset="0"/>
                <a:cs typeface="Times New Roman (Body CS)"/>
              </a:rPr>
              <a:t>PART 3</a:t>
            </a:r>
          </a:p>
          <a:p>
            <a:pPr marL="0" marR="0"/>
            <a:r>
              <a:rPr lang="en-US" sz="1400" b="1" i="1" kern="100" dirty="0">
                <a:effectLst/>
                <a:latin typeface="Garamond" panose="02020404030301010803" pitchFamily="18" charset="0"/>
                <a:ea typeface="Aptos" panose="020B0004020202020204" pitchFamily="34" charset="0"/>
                <a:cs typeface="Times New Roman (Body CS)"/>
              </a:rPr>
              <a:t>The Values and Value of the Gurdjieff Teaching</a:t>
            </a:r>
          </a:p>
          <a:p>
            <a:pPr marL="0" marR="0"/>
            <a:endParaRPr lang="en-US" sz="1800" b="1" dirty="0">
              <a:ln>
                <a:noFill/>
              </a:ln>
              <a:solidFill>
                <a:srgbClr val="000000"/>
              </a:solidFill>
              <a:effectLst/>
              <a:uFill>
                <a:solidFill>
                  <a:srgbClr val="000000"/>
                </a:solidFill>
              </a:uFill>
              <a:latin typeface="Garamond" panose="02020404030301010803" pitchFamily="18" charset="0"/>
              <a:ea typeface="Arial Unicode MS"/>
              <a:cs typeface="Arial Unicode MS"/>
            </a:endParaRPr>
          </a:p>
          <a:p>
            <a:r>
              <a:rPr lang="en-US" sz="1200" dirty="0">
                <a:solidFill>
                  <a:srgbClr val="000000"/>
                </a:solidFill>
                <a:uFill>
                  <a:solidFill>
                    <a:srgbClr val="000000"/>
                  </a:solidFill>
                </a:uFill>
                <a:latin typeface="Garamond" panose="02020404030301010803" pitchFamily="18" charset="0"/>
                <a:ea typeface="Arial Unicode MS"/>
                <a:cs typeface="Arial Unicode MS"/>
              </a:rPr>
              <a:t>53	</a:t>
            </a:r>
            <a:r>
              <a:rPr lang="en-US" sz="1200" dirty="0">
                <a:ln>
                  <a:noFill/>
                </a:ln>
                <a:solidFill>
                  <a:srgbClr val="000000"/>
                </a:solidFill>
                <a:effectLst/>
                <a:uFill>
                  <a:solidFill>
                    <a:srgbClr val="000000"/>
                  </a:solidFill>
                </a:uFill>
                <a:latin typeface="Garamond" panose="02020404030301010803" pitchFamily="18" charset="0"/>
                <a:ea typeface="Arial Unicode MS"/>
                <a:cs typeface="Arial Unicode MS"/>
              </a:rPr>
              <a:t>Mr. Gurdjieff’s Original Approach to Life, </a:t>
            </a:r>
            <a:r>
              <a:rPr lang="en-US" sz="1200" i="1" dirty="0">
                <a:ln>
                  <a:noFill/>
                </a:ln>
                <a:solidFill>
                  <a:srgbClr val="000000"/>
                </a:solidFill>
                <a:effectLst/>
                <a:uFill>
                  <a:solidFill>
                    <a:srgbClr val="000000"/>
                  </a:solidFill>
                </a:uFill>
                <a:latin typeface="Garamond" panose="02020404030301010803" pitchFamily="18" charset="0"/>
                <a:ea typeface="Arial Unicode MS"/>
                <a:cs typeface="Arial Unicode MS"/>
              </a:rPr>
              <a:t>Alexandre de Salzmann</a:t>
            </a:r>
            <a:endParaRPr lang="en-US" sz="1200" i="1" kern="100" dirty="0">
              <a:effectLst/>
              <a:latin typeface="Garamond" panose="02020404030301010803" pitchFamily="18" charset="0"/>
              <a:ea typeface="Aptos" panose="020B0004020202020204" pitchFamily="34" charset="0"/>
              <a:cs typeface="Times New Roman (Body CS)"/>
            </a:endParaRPr>
          </a:p>
          <a:p>
            <a:pPr marL="0" marR="0"/>
            <a:r>
              <a:rPr lang="en-US" sz="1200" b="1" kern="100" dirty="0">
                <a:latin typeface="Garamond" panose="02020404030301010803" pitchFamily="18" charset="0"/>
                <a:ea typeface="Aptos" panose="020B0004020202020204" pitchFamily="34" charset="0"/>
                <a:cs typeface="Times New Roman (Body CS)"/>
              </a:rPr>
              <a:t>57</a:t>
            </a:r>
            <a:r>
              <a:rPr lang="en-US" sz="1200" b="1" kern="100" dirty="0">
                <a:effectLst/>
                <a:latin typeface="Garamond" panose="02020404030301010803" pitchFamily="18" charset="0"/>
                <a:ea typeface="Aptos" panose="020B0004020202020204" pitchFamily="34" charset="0"/>
                <a:cs typeface="Times New Roman (Body CS)"/>
              </a:rPr>
              <a:t>	</a:t>
            </a:r>
            <a:r>
              <a:rPr lang="en-US" sz="1200" kern="100" dirty="0">
                <a:effectLst/>
                <a:latin typeface="Garamond" panose="02020404030301010803" pitchFamily="18" charset="0"/>
                <a:ea typeface="Aptos" panose="020B0004020202020204" pitchFamily="34" charset="0"/>
                <a:cs typeface="Times New Roman (Body CS)"/>
              </a:rPr>
              <a:t>Transmission, Tradition, and Integrity: </a:t>
            </a:r>
            <a:r>
              <a:rPr lang="en-US" sz="1200" kern="100" dirty="0" err="1">
                <a:effectLst/>
                <a:latin typeface="Garamond" panose="02020404030301010803" pitchFamily="18" charset="0"/>
                <a:ea typeface="Aptos" panose="020B0004020202020204" pitchFamily="34" charset="0"/>
                <a:cs typeface="Times New Roman (Body CS)"/>
              </a:rPr>
              <a:t>Gurdjieffian</a:t>
            </a:r>
            <a:r>
              <a:rPr lang="en-US" sz="1200" kern="100" dirty="0">
                <a:effectLst/>
                <a:latin typeface="Garamond" panose="02020404030301010803" pitchFamily="18" charset="0"/>
                <a:ea typeface="Aptos" panose="020B0004020202020204" pitchFamily="34" charset="0"/>
                <a:cs typeface="Times New Roman (Body CS)"/>
              </a:rPr>
              <a:t> Scholarship as Third Force</a:t>
            </a:r>
            <a:r>
              <a:rPr lang="en-US" sz="1200" kern="100" dirty="0">
                <a:latin typeface="Garamond" panose="02020404030301010803" pitchFamily="18" charset="0"/>
                <a:ea typeface="Aptos" panose="020B0004020202020204" pitchFamily="34" charset="0"/>
                <a:cs typeface="Times New Roman (Body CS)"/>
              </a:rPr>
              <a:t>, </a:t>
            </a:r>
            <a:r>
              <a:rPr lang="en-US" sz="1200" i="1" kern="100" dirty="0">
                <a:effectLst/>
                <a:latin typeface="Garamond" panose="02020404030301010803" pitchFamily="18" charset="0"/>
                <a:ea typeface="Aptos" panose="020B0004020202020204" pitchFamily="34" charset="0"/>
                <a:cs typeface="Times New Roman (Body CS)"/>
              </a:rPr>
              <a:t>Cynthia Bourgeault</a:t>
            </a:r>
          </a:p>
          <a:p>
            <a:pPr marL="0" marR="0"/>
            <a:r>
              <a:rPr lang="en-US" sz="1200" kern="100" dirty="0">
                <a:solidFill>
                  <a:srgbClr val="000000"/>
                </a:solidFill>
                <a:latin typeface="Garamond" panose="02020404030301010803" pitchFamily="18" charset="0"/>
                <a:ea typeface="Aptos" panose="020B0004020202020204" pitchFamily="34" charset="0"/>
                <a:cs typeface="Times New Roman" panose="02020603050405020304" pitchFamily="18" charset="0"/>
              </a:rPr>
              <a:t>61</a:t>
            </a:r>
            <a:r>
              <a:rPr lang="en-US" sz="1200" kern="100" dirty="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	The Eighteenth Commandment: What Are the Values of the Gurdjieff Teaching?</a:t>
            </a:r>
            <a:r>
              <a:rPr lang="en-US" sz="1200" kern="100" dirty="0">
                <a:solidFill>
                  <a:srgbClr val="000000"/>
                </a:solidFill>
                <a:latin typeface="Garamond" panose="02020404030301010803" pitchFamily="18" charset="0"/>
                <a:ea typeface="Aptos" panose="020B0004020202020204" pitchFamily="34" charset="0"/>
                <a:cs typeface="Times New Roman" panose="02020603050405020304" pitchFamily="18" charset="0"/>
              </a:rPr>
              <a:t>, </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Roger Lipsey</a:t>
            </a:r>
          </a:p>
          <a:p>
            <a:endParaRPr lang="en-US" sz="1200" b="1" kern="100" dirty="0">
              <a:latin typeface="Garamond" panose="02020404030301010803" pitchFamily="18" charset="0"/>
              <a:ea typeface="Aptos" panose="020B0004020202020204" pitchFamily="34" charset="0"/>
              <a:cs typeface="Times New Roman (Body CS)"/>
            </a:endParaRPr>
          </a:p>
          <a:p>
            <a:r>
              <a:rPr lang="en-US" sz="1200" b="1" kern="100" dirty="0">
                <a:effectLst/>
                <a:latin typeface="Garamond" panose="02020404030301010803" pitchFamily="18" charset="0"/>
                <a:ea typeface="Aptos" panose="020B0004020202020204" pitchFamily="34" charset="0"/>
                <a:cs typeface="Times New Roman (Body CS)"/>
              </a:rPr>
              <a:t>PART 4</a:t>
            </a:r>
          </a:p>
          <a:p>
            <a:r>
              <a:rPr lang="en-US" sz="1400" b="1" i="1" kern="100" dirty="0">
                <a:effectLst/>
                <a:latin typeface="Garamond" panose="02020404030301010803" pitchFamily="18" charset="0"/>
                <a:ea typeface="Aptos" panose="020B0004020202020204" pitchFamily="34" charset="0"/>
                <a:cs typeface="Times New Roman (Body CS)"/>
              </a:rPr>
              <a:t>Cultural </a:t>
            </a:r>
            <a:r>
              <a:rPr lang="en-US" sz="1400" b="1" i="1" kern="100" dirty="0">
                <a:latin typeface="Garamond" panose="02020404030301010803" pitchFamily="18" charset="0"/>
                <a:ea typeface="Aptos" panose="020B0004020202020204" pitchFamily="34" charset="0"/>
                <a:cs typeface="Times New Roman (Body CS)"/>
              </a:rPr>
              <a:t>Productions</a:t>
            </a:r>
          </a:p>
          <a:p>
            <a:endParaRPr lang="en-US" sz="1200" kern="100" dirty="0">
              <a:effectLst/>
              <a:latin typeface="Garamond" panose="02020404030301010803" pitchFamily="18" charset="0"/>
              <a:ea typeface="Aptos" panose="020B0004020202020204" pitchFamily="34" charset="0"/>
              <a:cs typeface="Times New Roman (Body CS)"/>
            </a:endParaRPr>
          </a:p>
          <a:p>
            <a:pPr marL="0" marR="0"/>
            <a:r>
              <a:rPr lang="en-US" sz="1200" kern="100" dirty="0">
                <a:effectLst/>
                <a:latin typeface="Garamond" panose="02020404030301010803" pitchFamily="18" charset="0"/>
                <a:ea typeface="Aptos" panose="020B0004020202020204" pitchFamily="34" charset="0"/>
                <a:cs typeface="Times New Roman" panose="02020603050405020304" pitchFamily="18" charset="0"/>
              </a:rPr>
              <a:t>66	The (Hidden) Fourth Way of Jerzy Grotowski</a:t>
            </a:r>
            <a:r>
              <a:rPr lang="en-US" sz="1200" kern="100" dirty="0">
                <a:latin typeface="Garamond" panose="02020404030301010803" pitchFamily="18" charset="0"/>
                <a:ea typeface="Aptos" panose="020B0004020202020204" pitchFamily="34" charset="0"/>
                <a:cs typeface="Times New Roman" panose="02020603050405020304" pitchFamily="18" charset="0"/>
              </a:rPr>
              <a:t>, </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Catharine Dada</a:t>
            </a:r>
          </a:p>
          <a:p>
            <a:pPr marL="0" marR="0"/>
            <a:r>
              <a:rPr lang="en-US" sz="1200" kern="100" dirty="0">
                <a:latin typeface="Garamond" panose="02020404030301010803" pitchFamily="18" charset="0"/>
                <a:ea typeface="Aptos" panose="020B0004020202020204" pitchFamily="34" charset="0"/>
                <a:cs typeface="Times New Roman" panose="02020603050405020304" pitchFamily="18" charset="0"/>
              </a:rPr>
              <a:t>70 	</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Icons Are Cosmic Diagrams</a:t>
            </a:r>
            <a:r>
              <a:rPr lang="en-US" sz="1200" kern="100" dirty="0">
                <a:latin typeface="Garamond" panose="02020404030301010803" pitchFamily="18" charset="0"/>
                <a:ea typeface="Aptos" panose="020B0004020202020204" pitchFamily="34" charset="0"/>
                <a:cs typeface="Times New Roman" panose="02020603050405020304" pitchFamily="18" charset="0"/>
              </a:rPr>
              <a:t>, </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Richard Temple</a:t>
            </a:r>
            <a:endParaRPr lang="en-US" sz="1200" i="1" kern="100" dirty="0">
              <a:effectLst/>
              <a:latin typeface="Garamond" panose="02020404030301010803" pitchFamily="18" charset="0"/>
              <a:ea typeface="Aptos" panose="020B0004020202020204" pitchFamily="34" charset="0"/>
              <a:cs typeface="Times New Roman (Body CS)"/>
            </a:endParaRPr>
          </a:p>
          <a:p>
            <a:pPr marL="0" marR="0">
              <a:spcAft>
                <a:spcPts val="800"/>
              </a:spcAft>
            </a:pPr>
            <a:r>
              <a:rPr lang="en-US" sz="1200" kern="100" dirty="0">
                <a:latin typeface="Garamond" panose="02020404030301010803" pitchFamily="18" charset="0"/>
                <a:ea typeface="Aptos" panose="020B0004020202020204" pitchFamily="34" charset="0"/>
                <a:cs typeface="Times New Roman" panose="02020603050405020304" pitchFamily="18" charset="0"/>
              </a:rPr>
              <a:t>74</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	Thornton Wilder’s</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 Our Town</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 as a Summation of the Gurdjieff Work</a:t>
            </a:r>
            <a:r>
              <a:rPr lang="en-US" sz="1200" kern="100" dirty="0">
                <a:latin typeface="Garamond" panose="02020404030301010803" pitchFamily="18" charset="0"/>
                <a:ea typeface="Aptos" panose="020B0004020202020204" pitchFamily="34" charset="0"/>
                <a:cs typeface="Times New Roman" panose="02020603050405020304" pitchFamily="18" charset="0"/>
              </a:rPr>
              <a:t>, </a:t>
            </a:r>
            <a:r>
              <a:rPr lang="en-US" sz="1200" i="1" kern="100" dirty="0">
                <a:latin typeface="Garamond" panose="02020404030301010803" pitchFamily="18" charset="0"/>
                <a:ea typeface="Aptos" panose="020B0004020202020204" pitchFamily="34" charset="0"/>
                <a:cs typeface="Times New Roman" panose="02020603050405020304" pitchFamily="18" charset="0"/>
              </a:rPr>
              <a:t>Jo</a:t>
            </a:r>
            <a:r>
              <a:rPr lang="en-US" sz="1200" i="1" kern="100" dirty="0">
                <a:effectLst/>
                <a:latin typeface="Garamond" panose="02020404030301010803" pitchFamily="18" charset="0"/>
                <a:ea typeface="Aptos" panose="020B0004020202020204" pitchFamily="34" charset="0"/>
                <a:cs typeface="Times New Roman" panose="02020603050405020304" pitchFamily="18" charset="0"/>
              </a:rPr>
              <a:t>n Woodson</a:t>
            </a:r>
          </a:p>
          <a:p>
            <a:pPr marL="0" marR="0">
              <a:spcAft>
                <a:spcPts val="800"/>
              </a:spcAft>
            </a:pP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p>
            <a:pPr>
              <a:spcAft>
                <a:spcPts val="800"/>
              </a:spcAft>
            </a:pPr>
            <a:r>
              <a:rPr lang="en-US" sz="1200" kern="100" dirty="0">
                <a:latin typeface="Garamond" panose="02020404030301010803" pitchFamily="18" charset="0"/>
                <a:ea typeface="Aptos" panose="020B0004020202020204" pitchFamily="34" charset="0"/>
                <a:cs typeface="Times New Roman" panose="02020603050405020304" pitchFamily="18" charset="0"/>
              </a:rPr>
              <a:t>79</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	Piano Recital</a:t>
            </a:r>
          </a:p>
          <a:p>
            <a:pPr marL="0" marR="0">
              <a:spcAft>
                <a:spcPts val="800"/>
              </a:spcAft>
            </a:pPr>
            <a:r>
              <a:rPr lang="en-US" sz="1200" kern="100" dirty="0">
                <a:latin typeface="Garamond" panose="02020404030301010803" pitchFamily="18" charset="0"/>
                <a:ea typeface="Aptos" panose="020B0004020202020204" pitchFamily="34" charset="0"/>
                <a:cs typeface="Times New Roman" panose="02020603050405020304" pitchFamily="18" charset="0"/>
              </a:rPr>
              <a:t>80</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	Authors’ Biographies</a:t>
            </a: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Garamond" panose="02020404030301010803" pitchFamily="18" charset="0"/>
              <a:ea typeface="Aptos" panose="020B0004020202020204" pitchFamily="34" charset="0"/>
              <a:cs typeface="Times New Roman (Body CS)"/>
            </a:endParaRPr>
          </a:p>
          <a:p>
            <a:pPr marL="0" marR="0"/>
            <a:endParaRPr lang="en-US" sz="1400" kern="100" dirty="0">
              <a:effectLst/>
              <a:latin typeface="Garamond" panose="02020404030301010803" pitchFamily="18" charset="0"/>
              <a:ea typeface="Aptos" panose="020B0004020202020204" pitchFamily="34" charset="0"/>
              <a:cs typeface="Times New Roman (Body CS)"/>
            </a:endParaRPr>
          </a:p>
          <a:p>
            <a:pPr marL="0" marR="0"/>
            <a:endParaRPr lang="en-US" sz="1400" kern="100" dirty="0">
              <a:effectLst/>
              <a:latin typeface="Garamond" panose="02020404030301010803" pitchFamily="18" charset="0"/>
              <a:ea typeface="Aptos" panose="020B0004020202020204" pitchFamily="34" charset="0"/>
              <a:cs typeface="Times New Roman (Body CS)"/>
            </a:endParaRPr>
          </a:p>
          <a:p>
            <a:pPr marL="0" marR="0"/>
            <a:endParaRPr lang="en-US" sz="1400" kern="100" dirty="0">
              <a:effectLst/>
              <a:latin typeface="Garamond" panose="02020404030301010803" pitchFamily="18" charset="0"/>
              <a:ea typeface="Aptos" panose="020B0004020202020204" pitchFamily="34" charset="0"/>
              <a:cs typeface="Times New Roman (Body CS)"/>
            </a:endParaRPr>
          </a:p>
          <a:p>
            <a:pPr marL="0" marR="0"/>
            <a:endParaRPr lang="en-US" sz="1400" dirty="0">
              <a:effectLst/>
              <a:latin typeface="Garamond" panose="02020404030301010803" pitchFamily="18" charset="0"/>
              <a:ea typeface="Aptos" panose="020B0004020202020204" pitchFamily="34" charset="0"/>
            </a:endParaRPr>
          </a:p>
          <a:p>
            <a:pPr marL="0" marR="0"/>
            <a:endParaRPr lang="en-US" sz="1400" dirty="0">
              <a:effectLst/>
              <a:latin typeface="Times New Roman" panose="02020603050405020304" pitchFamily="18" charset="0"/>
              <a:ea typeface="Aptos" panose="020B0004020202020204" pitchFamily="34" charset="0"/>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Garamond" panose="02020404030301010803" pitchFamily="18" charset="0"/>
              <a:ea typeface="Aptos" panose="020B0004020202020204" pitchFamily="34" charset="0"/>
              <a:cs typeface="Times New Roman (Body CS)"/>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0" marR="0"/>
            <a:endParaRPr lang="en-US" sz="1400" kern="100" dirty="0">
              <a:effectLst/>
              <a:latin typeface="Garamond" panose="02020404030301010803" pitchFamily="18" charset="0"/>
              <a:ea typeface="Aptos" panose="020B0004020202020204" pitchFamily="34" charset="0"/>
              <a:cs typeface="Times New Roman (Body CS)"/>
            </a:endParaRPr>
          </a:p>
          <a:p>
            <a:pPr marL="0" marR="0"/>
            <a:endParaRPr lang="en-US" sz="1400" kern="100" dirty="0">
              <a:effectLst/>
              <a:latin typeface="Times New Roman" panose="02020603050405020304" pitchFamily="18" charset="0"/>
              <a:ea typeface="Aptos" panose="020B0004020202020204" pitchFamily="34" charset="0"/>
              <a:cs typeface="Times New Roman (Body CS)"/>
            </a:endParaRPr>
          </a:p>
          <a:p>
            <a:pPr marL="12700" algn="l">
              <a:spcBef>
                <a:spcPts val="100"/>
              </a:spcBef>
            </a:pPr>
            <a:endParaRPr lang="en-US" sz="1400" kern="100" dirty="0">
              <a:effectLst/>
              <a:latin typeface="Times New Roman" panose="02020603050405020304" pitchFamily="18" charset="0"/>
              <a:ea typeface="Aptos" panose="020B0004020202020204" pitchFamily="34" charset="0"/>
              <a:cs typeface="Times New Roman (Body CS)"/>
            </a:endParaRPr>
          </a:p>
          <a:p>
            <a:pPr marL="12700" algn="l">
              <a:spcBef>
                <a:spcPts val="100"/>
              </a:spcBef>
            </a:pPr>
            <a:endParaRPr lang="en-US" sz="1400" kern="100" dirty="0">
              <a:effectLst/>
              <a:latin typeface="Times New Roman" panose="02020603050405020304" pitchFamily="18" charset="0"/>
              <a:ea typeface="Aptos" panose="020B0004020202020204" pitchFamily="34" charset="0"/>
              <a:cs typeface="Times New Roman (Body CS)"/>
            </a:endParaRPr>
          </a:p>
          <a:p>
            <a:pPr marL="12700" algn="l">
              <a:lnSpc>
                <a:spcPct val="100000"/>
              </a:lnSpc>
              <a:spcBef>
                <a:spcPts val="100"/>
              </a:spcBef>
            </a:pPr>
            <a:endParaRPr lang="en-US" b="1" spc="-10" dirty="0">
              <a:solidFill>
                <a:schemeClr val="tx1"/>
              </a:solidFill>
              <a:latin typeface="Garamond" panose="02020404030301010803" pitchFamily="18" charset="0"/>
              <a:cs typeface="Scala Sans Pro"/>
            </a:endParaRPr>
          </a:p>
          <a:p>
            <a:pPr marL="12700" algn="l">
              <a:lnSpc>
                <a:spcPct val="100000"/>
              </a:lnSpc>
              <a:spcBef>
                <a:spcPts val="100"/>
              </a:spcBef>
            </a:pPr>
            <a:endParaRPr lang="en-US" b="1" spc="-10" dirty="0">
              <a:solidFill>
                <a:schemeClr val="tx1"/>
              </a:solidFill>
              <a:latin typeface="Garamond" panose="02020404030301010803" pitchFamily="18" charset="0"/>
              <a:cs typeface="Scala Sans Pro"/>
            </a:endParaRPr>
          </a:p>
          <a:p>
            <a:pPr marL="12700" algn="r">
              <a:lnSpc>
                <a:spcPct val="100000"/>
              </a:lnSpc>
              <a:spcBef>
                <a:spcPts val="100"/>
              </a:spcBef>
            </a:pPr>
            <a:r>
              <a:rPr lang="en-US" b="1" spc="-10" dirty="0">
                <a:solidFill>
                  <a:schemeClr val="tx1"/>
                </a:solidFill>
                <a:latin typeface="Garamond" panose="02020404030301010803" pitchFamily="18" charset="0"/>
                <a:cs typeface="Scala Sans Pro"/>
              </a:rPr>
              <a:t>   </a:t>
            </a:r>
            <a:endParaRPr b="1" dirty="0">
              <a:solidFill>
                <a:schemeClr val="tx1"/>
              </a:solidFill>
              <a:latin typeface="Garamond" panose="02020404030301010803" pitchFamily="18" charset="0"/>
              <a:cs typeface="Scala Sans Pro"/>
            </a:endParaRPr>
          </a:p>
        </p:txBody>
      </p:sp>
    </p:spTree>
    <p:extLst>
      <p:ext uri="{BB962C8B-B14F-4D97-AF65-F5344CB8AC3E}">
        <p14:creationId xmlns:p14="http://schemas.microsoft.com/office/powerpoint/2010/main" val="318841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06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E1D2BC-9D3B-5471-F21C-00B4A97E6BE5}"/>
              </a:ext>
            </a:extLst>
          </p:cNvPr>
          <p:cNvSpPr/>
          <p:nvPr/>
        </p:nvSpPr>
        <p:spPr>
          <a:xfrm>
            <a:off x="0" y="9067800"/>
            <a:ext cx="7772400" cy="990600"/>
          </a:xfrm>
          <a:prstGeom prst="rect">
            <a:avLst/>
          </a:prstGeom>
          <a:solidFill>
            <a:srgbClr val="0909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oster with a photo of G.I. Gurfjieff with a few people in front, at the Teachings and Legacy of G.I. Gurdjieff conference.">
            <a:extLst>
              <a:ext uri="{FF2B5EF4-FFF2-40B4-BE49-F238E27FC236}">
                <a16:creationId xmlns:a16="http://schemas.microsoft.com/office/drawing/2014/main" id="{17028ED4-0DD4-CE10-92AA-9EB33930D023}"/>
              </a:ext>
            </a:extLst>
          </p:cNvPr>
          <p:cNvPicPr>
            <a:picLocks noChangeAspect="1"/>
          </p:cNvPicPr>
          <p:nvPr/>
        </p:nvPicPr>
        <p:blipFill>
          <a:blip r:embed="rId2" cstate="print">
            <a:extLst>
              <a:ext uri="{28A0092B-C50C-407E-A947-70E740481C1C}">
                <a14:useLocalDpi xmlns:a14="http://schemas.microsoft.com/office/drawing/2010/main" val="0"/>
              </a:ext>
            </a:extLst>
          </a:blip>
          <a:srcRect t="3753" b="11993"/>
          <a:stretch/>
        </p:blipFill>
        <p:spPr>
          <a:xfrm>
            <a:off x="-128262" y="-996972"/>
            <a:ext cx="7919221" cy="4453737"/>
          </a:xfrm>
          <a:prstGeom prst="rect">
            <a:avLst/>
          </a:prstGeom>
        </p:spPr>
      </p:pic>
      <p:pic>
        <p:nvPicPr>
          <p:cNvPr id="5" name="Picture 4" descr="Prof. Charles Stang standing at a podium">
            <a:extLst>
              <a:ext uri="{FF2B5EF4-FFF2-40B4-BE49-F238E27FC236}">
                <a16:creationId xmlns:a16="http://schemas.microsoft.com/office/drawing/2014/main" id="{16AA0904-D213-A56A-6B79-9A6DEE25C7D4}"/>
              </a:ext>
            </a:extLst>
          </p:cNvPr>
          <p:cNvPicPr>
            <a:picLocks noChangeAspect="1"/>
          </p:cNvPicPr>
          <p:nvPr/>
        </p:nvPicPr>
        <p:blipFill>
          <a:blip r:embed="rId3" cstate="print">
            <a:extLst>
              <a:ext uri="{28A0092B-C50C-407E-A947-70E740481C1C}">
                <a14:useLocalDpi xmlns:a14="http://schemas.microsoft.com/office/drawing/2010/main" val="0"/>
              </a:ext>
            </a:extLst>
          </a:blip>
          <a:srcRect l="11547" t="3418" r="42600" b="51975"/>
          <a:stretch/>
        </p:blipFill>
        <p:spPr>
          <a:xfrm>
            <a:off x="-128262" y="3608167"/>
            <a:ext cx="2543607" cy="3707175"/>
          </a:xfrm>
          <a:prstGeom prst="rect">
            <a:avLst/>
          </a:prstGeom>
        </p:spPr>
      </p:pic>
      <p:pic>
        <p:nvPicPr>
          <p:cNvPr id="6" name="Picture 5" descr="Prof. Carole Cusack  standing at a podium">
            <a:extLst>
              <a:ext uri="{FF2B5EF4-FFF2-40B4-BE49-F238E27FC236}">
                <a16:creationId xmlns:a16="http://schemas.microsoft.com/office/drawing/2014/main" id="{02580D8F-75CF-2097-5829-904211B6DFAA}"/>
              </a:ext>
            </a:extLst>
          </p:cNvPr>
          <p:cNvPicPr>
            <a:picLocks noChangeAspect="1"/>
          </p:cNvPicPr>
          <p:nvPr/>
        </p:nvPicPr>
        <p:blipFill>
          <a:blip r:embed="rId4" cstate="print">
            <a:extLst>
              <a:ext uri="{28A0092B-C50C-407E-A947-70E740481C1C}">
                <a14:useLocalDpi xmlns:a14="http://schemas.microsoft.com/office/drawing/2010/main" val="0"/>
              </a:ext>
            </a:extLst>
          </a:blip>
          <a:srcRect l="18254" r="40612" b="7584"/>
          <a:stretch/>
        </p:blipFill>
        <p:spPr>
          <a:xfrm>
            <a:off x="2590800" y="3608167"/>
            <a:ext cx="2490285" cy="3734604"/>
          </a:xfrm>
          <a:prstGeom prst="rect">
            <a:avLst/>
          </a:prstGeom>
        </p:spPr>
      </p:pic>
      <p:pic>
        <p:nvPicPr>
          <p:cNvPr id="8" name="Picture 7" descr="Alexande de Salzmann standing at a podium">
            <a:extLst>
              <a:ext uri="{FF2B5EF4-FFF2-40B4-BE49-F238E27FC236}">
                <a16:creationId xmlns:a16="http://schemas.microsoft.com/office/drawing/2014/main" id="{2EC9CCF0-3D6F-2682-37BC-57C279F26E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678102" y="4230739"/>
            <a:ext cx="3735429" cy="2490286"/>
          </a:xfrm>
          <a:prstGeom prst="rect">
            <a:avLst/>
          </a:prstGeom>
        </p:spPr>
      </p:pic>
      <p:sp>
        <p:nvSpPr>
          <p:cNvPr id="12" name="TextBox 11">
            <a:extLst>
              <a:ext uri="{FF2B5EF4-FFF2-40B4-BE49-F238E27FC236}">
                <a16:creationId xmlns:a16="http://schemas.microsoft.com/office/drawing/2014/main" id="{4FFD7639-4784-3927-9B8E-C0102BEE6D4D}"/>
              </a:ext>
            </a:extLst>
          </p:cNvPr>
          <p:cNvSpPr txBox="1"/>
          <p:nvPr/>
        </p:nvSpPr>
        <p:spPr>
          <a:xfrm>
            <a:off x="0" y="7598598"/>
            <a:ext cx="7772400" cy="2277547"/>
          </a:xfrm>
          <a:prstGeom prst="rect">
            <a:avLst/>
          </a:prstGeom>
          <a:noFill/>
        </p:spPr>
        <p:txBody>
          <a:bodyPr wrap="square" rtlCol="0">
            <a:spAutoFit/>
          </a:bodyPr>
          <a:lstStyle/>
          <a:p>
            <a:r>
              <a:rPr lang="en-US" sz="3600" b="1" dirty="0">
                <a:latin typeface="Scala Sans Pro" panose="02000503040000020003" pitchFamily="2" charset="77"/>
              </a:rPr>
              <a:t>Teachings &amp; Legacy of G.I. Gurdjieff </a:t>
            </a:r>
          </a:p>
          <a:p>
            <a:r>
              <a:rPr lang="en-US" sz="3600" dirty="0">
                <a:latin typeface="Scala Sans Pro" panose="02000503040000020003" pitchFamily="2" charset="77"/>
              </a:rPr>
              <a:t>CONFERENCE, December 4-5, 2024</a:t>
            </a:r>
          </a:p>
          <a:p>
            <a:endParaRPr lang="en-US" sz="3600" dirty="0">
              <a:latin typeface="Scala Sans Pro" panose="02000503040000020003" pitchFamily="2" charset="77"/>
            </a:endParaRPr>
          </a:p>
          <a:p>
            <a:endParaRPr lang="en-US" sz="1000" dirty="0">
              <a:latin typeface="Scala Sans Pro" panose="02000503040000020003" pitchFamily="2" charset="77"/>
            </a:endParaRPr>
          </a:p>
          <a:p>
            <a:r>
              <a:rPr lang="en-US" sz="2400" b="1" dirty="0">
                <a:solidFill>
                  <a:srgbClr val="A3A3A3"/>
                </a:solidFill>
                <a:latin typeface="Garamond" panose="02020404030301010803" pitchFamily="18" charset="0"/>
              </a:rPr>
              <a:t>PHOTO HIGHLIGHTS</a:t>
            </a:r>
          </a:p>
        </p:txBody>
      </p:sp>
    </p:spTree>
    <p:extLst>
      <p:ext uri="{BB962C8B-B14F-4D97-AF65-F5344CB8AC3E}">
        <p14:creationId xmlns:p14="http://schemas.microsoft.com/office/powerpoint/2010/main" val="285595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8BCE-4ED1-9354-6468-94628F4A5280}"/>
            </a:ext>
          </a:extLst>
        </p:cNvPr>
        <p:cNvGrpSpPr/>
        <p:nvPr/>
      </p:nvGrpSpPr>
      <p:grpSpPr>
        <a:xfrm>
          <a:off x="0" y="0"/>
          <a:ext cx="0" cy="0"/>
          <a:chOff x="0" y="0"/>
          <a:chExt cx="0" cy="0"/>
        </a:xfrm>
      </p:grpSpPr>
      <p:pic>
        <p:nvPicPr>
          <p:cNvPr id="10" name="Picture 9" descr="A group of people sitting and listening to presentations at the conference">
            <a:extLst>
              <a:ext uri="{FF2B5EF4-FFF2-40B4-BE49-F238E27FC236}">
                <a16:creationId xmlns:a16="http://schemas.microsoft.com/office/drawing/2014/main" id="{3CE98DC0-837D-0CA8-F5FE-2C89F41D5372}"/>
              </a:ext>
            </a:extLst>
          </p:cNvPr>
          <p:cNvPicPr>
            <a:picLocks noChangeAspect="1"/>
          </p:cNvPicPr>
          <p:nvPr/>
        </p:nvPicPr>
        <p:blipFill>
          <a:blip r:embed="rId2" cstate="print">
            <a:extLst>
              <a:ext uri="{28A0092B-C50C-407E-A947-70E740481C1C}">
                <a14:useLocalDpi xmlns:a14="http://schemas.microsoft.com/office/drawing/2010/main" val="0"/>
              </a:ext>
            </a:extLst>
          </a:blip>
          <a:srcRect t="15746"/>
          <a:stretch/>
        </p:blipFill>
        <p:spPr>
          <a:xfrm>
            <a:off x="3913908" y="0"/>
            <a:ext cx="4772892" cy="2684254"/>
          </a:xfrm>
          <a:prstGeom prst="rect">
            <a:avLst/>
          </a:prstGeom>
        </p:spPr>
      </p:pic>
      <p:pic>
        <p:nvPicPr>
          <p:cNvPr id="11" name="Picture 10" descr="A group of conference speakers sitting in a row">
            <a:extLst>
              <a:ext uri="{FF2B5EF4-FFF2-40B4-BE49-F238E27FC236}">
                <a16:creationId xmlns:a16="http://schemas.microsoft.com/office/drawing/2014/main" id="{1AEE2285-5E31-69D7-D6BB-5024FB0B1E20}"/>
              </a:ext>
            </a:extLst>
          </p:cNvPr>
          <p:cNvPicPr>
            <a:picLocks noChangeAspect="1"/>
          </p:cNvPicPr>
          <p:nvPr/>
        </p:nvPicPr>
        <p:blipFill>
          <a:blip r:embed="rId3" cstate="print">
            <a:extLst>
              <a:ext uri="{28A0092B-C50C-407E-A947-70E740481C1C}">
                <a14:useLocalDpi xmlns:a14="http://schemas.microsoft.com/office/drawing/2010/main" val="0"/>
              </a:ext>
            </a:extLst>
          </a:blip>
          <a:srcRect t="25901" b="36560"/>
          <a:stretch/>
        </p:blipFill>
        <p:spPr>
          <a:xfrm>
            <a:off x="1949277" y="2843866"/>
            <a:ext cx="3929261" cy="2209800"/>
          </a:xfrm>
          <a:prstGeom prst="rect">
            <a:avLst/>
          </a:prstGeom>
        </p:spPr>
      </p:pic>
      <p:pic>
        <p:nvPicPr>
          <p:cNvPr id="12" name="Picture 11" descr="Cynthia Bourgeault and Roger Lipsey with a conference participant behind them">
            <a:extLst>
              <a:ext uri="{FF2B5EF4-FFF2-40B4-BE49-F238E27FC236}">
                <a16:creationId xmlns:a16="http://schemas.microsoft.com/office/drawing/2014/main" id="{57622509-B1ED-0C98-E027-0CC73854BBAA}"/>
              </a:ext>
            </a:extLst>
          </p:cNvPr>
          <p:cNvPicPr>
            <a:picLocks noChangeAspect="1"/>
          </p:cNvPicPr>
          <p:nvPr/>
        </p:nvPicPr>
        <p:blipFill>
          <a:blip r:embed="rId4" cstate="print">
            <a:extLst>
              <a:ext uri="{28A0092B-C50C-407E-A947-70E740481C1C}">
                <a14:useLocalDpi xmlns:a14="http://schemas.microsoft.com/office/drawing/2010/main" val="0"/>
              </a:ext>
            </a:extLst>
          </a:blip>
          <a:srcRect t="13037" r="1096" b="49423"/>
          <a:stretch/>
        </p:blipFill>
        <p:spPr>
          <a:xfrm>
            <a:off x="-92244" y="5202597"/>
            <a:ext cx="3886200" cy="2209800"/>
          </a:xfrm>
          <a:prstGeom prst="rect">
            <a:avLst/>
          </a:prstGeom>
        </p:spPr>
      </p:pic>
      <p:pic>
        <p:nvPicPr>
          <p:cNvPr id="13" name="Picture 12" descr="Richard Temple standing at a podium">
            <a:extLst>
              <a:ext uri="{FF2B5EF4-FFF2-40B4-BE49-F238E27FC236}">
                <a16:creationId xmlns:a16="http://schemas.microsoft.com/office/drawing/2014/main" id="{41102E26-C281-D69E-792E-1A53B7B53FDB}"/>
              </a:ext>
            </a:extLst>
          </p:cNvPr>
          <p:cNvPicPr>
            <a:picLocks noChangeAspect="1"/>
          </p:cNvPicPr>
          <p:nvPr/>
        </p:nvPicPr>
        <p:blipFill>
          <a:blip r:embed="rId5" cstate="print">
            <a:extLst>
              <a:ext uri="{28A0092B-C50C-407E-A947-70E740481C1C}">
                <a14:useLocalDpi xmlns:a14="http://schemas.microsoft.com/office/drawing/2010/main" val="0"/>
              </a:ext>
            </a:extLst>
          </a:blip>
          <a:srcRect b="15746"/>
          <a:stretch/>
        </p:blipFill>
        <p:spPr>
          <a:xfrm>
            <a:off x="-2108356" y="2822789"/>
            <a:ext cx="3929262" cy="2209800"/>
          </a:xfrm>
          <a:prstGeom prst="rect">
            <a:avLst/>
          </a:prstGeom>
        </p:spPr>
      </p:pic>
      <p:pic>
        <p:nvPicPr>
          <p:cNvPr id="14" name="Picture 13" descr="Joseph Azize speaking into a microphone">
            <a:extLst>
              <a:ext uri="{FF2B5EF4-FFF2-40B4-BE49-F238E27FC236}">
                <a16:creationId xmlns:a16="http://schemas.microsoft.com/office/drawing/2014/main" id="{0C235A30-3EE1-ADAD-FDAE-C81FF161ED65}"/>
              </a:ext>
            </a:extLst>
          </p:cNvPr>
          <p:cNvPicPr>
            <a:picLocks noChangeAspect="1"/>
          </p:cNvPicPr>
          <p:nvPr/>
        </p:nvPicPr>
        <p:blipFill>
          <a:blip r:embed="rId6" cstate="print">
            <a:extLst>
              <a:ext uri="{28A0092B-C50C-407E-A947-70E740481C1C}">
                <a14:useLocalDpi xmlns:a14="http://schemas.microsoft.com/office/drawing/2010/main" val="0"/>
              </a:ext>
            </a:extLst>
          </a:blip>
          <a:srcRect l="45260" r="8284" b="15746"/>
          <a:stretch/>
        </p:blipFill>
        <p:spPr>
          <a:xfrm>
            <a:off x="6020951" y="2822789"/>
            <a:ext cx="1825399" cy="2209800"/>
          </a:xfrm>
          <a:prstGeom prst="rect">
            <a:avLst/>
          </a:prstGeom>
        </p:spPr>
      </p:pic>
      <p:pic>
        <p:nvPicPr>
          <p:cNvPr id="15" name="Picture 14" descr="Alexandre de Salzmann and Carole Cusack sitting in a crowd of conference participants">
            <a:extLst>
              <a:ext uri="{FF2B5EF4-FFF2-40B4-BE49-F238E27FC236}">
                <a16:creationId xmlns:a16="http://schemas.microsoft.com/office/drawing/2014/main" id="{E080E977-C6BF-585E-B5FF-C35BF21B7548}"/>
              </a:ext>
            </a:extLst>
          </p:cNvPr>
          <p:cNvPicPr>
            <a:picLocks noChangeAspect="1"/>
          </p:cNvPicPr>
          <p:nvPr/>
        </p:nvPicPr>
        <p:blipFill>
          <a:blip r:embed="rId7" cstate="print">
            <a:extLst>
              <a:ext uri="{28A0092B-C50C-407E-A947-70E740481C1C}">
                <a14:useLocalDpi xmlns:a14="http://schemas.microsoft.com/office/drawing/2010/main" val="0"/>
              </a:ext>
            </a:extLst>
          </a:blip>
          <a:srcRect b="62160"/>
          <a:stretch/>
        </p:blipFill>
        <p:spPr>
          <a:xfrm>
            <a:off x="3945422" y="5185611"/>
            <a:ext cx="3923193" cy="2226786"/>
          </a:xfrm>
          <a:prstGeom prst="rect">
            <a:avLst/>
          </a:prstGeom>
        </p:spPr>
      </p:pic>
      <p:pic>
        <p:nvPicPr>
          <p:cNvPr id="16" name="Picture 15" descr="Charles Ketcham standing in front of a piano">
            <a:extLst>
              <a:ext uri="{FF2B5EF4-FFF2-40B4-BE49-F238E27FC236}">
                <a16:creationId xmlns:a16="http://schemas.microsoft.com/office/drawing/2014/main" id="{08735996-2F8C-441A-411E-47251582F133}"/>
              </a:ext>
            </a:extLst>
          </p:cNvPr>
          <p:cNvPicPr>
            <a:picLocks noChangeAspect="1"/>
          </p:cNvPicPr>
          <p:nvPr/>
        </p:nvPicPr>
        <p:blipFill>
          <a:blip r:embed="rId8" cstate="print">
            <a:extLst>
              <a:ext uri="{28A0092B-C50C-407E-A947-70E740481C1C}">
                <a14:useLocalDpi xmlns:a14="http://schemas.microsoft.com/office/drawing/2010/main" val="0"/>
              </a:ext>
            </a:extLst>
          </a:blip>
          <a:srcRect t="14172" b="48288"/>
          <a:stretch/>
        </p:blipFill>
        <p:spPr>
          <a:xfrm>
            <a:off x="-685800" y="7539004"/>
            <a:ext cx="4479756" cy="2519396"/>
          </a:xfrm>
          <a:prstGeom prst="rect">
            <a:avLst/>
          </a:prstGeom>
        </p:spPr>
      </p:pic>
      <p:pic>
        <p:nvPicPr>
          <p:cNvPr id="17" name="Picture 16" descr="Cecilia Ignatieff playing a piano">
            <a:extLst>
              <a:ext uri="{FF2B5EF4-FFF2-40B4-BE49-F238E27FC236}">
                <a16:creationId xmlns:a16="http://schemas.microsoft.com/office/drawing/2014/main" id="{5E843CE0-73AB-5860-64B9-DA653EC464BB}"/>
              </a:ext>
            </a:extLst>
          </p:cNvPr>
          <p:cNvPicPr>
            <a:picLocks noChangeAspect="1"/>
          </p:cNvPicPr>
          <p:nvPr/>
        </p:nvPicPr>
        <p:blipFill>
          <a:blip r:embed="rId9" cstate="print">
            <a:extLst>
              <a:ext uri="{28A0092B-C50C-407E-A947-70E740481C1C}">
                <a14:useLocalDpi xmlns:a14="http://schemas.microsoft.com/office/drawing/2010/main" val="0"/>
              </a:ext>
            </a:extLst>
          </a:blip>
          <a:srcRect l="26302" r="36158"/>
          <a:stretch/>
        </p:blipFill>
        <p:spPr>
          <a:xfrm rot="5400000">
            <a:off x="4958620" y="6576555"/>
            <a:ext cx="2519396" cy="4479763"/>
          </a:xfrm>
          <a:prstGeom prst="rect">
            <a:avLst/>
          </a:prstGeom>
        </p:spPr>
      </p:pic>
      <p:pic>
        <p:nvPicPr>
          <p:cNvPr id="23" name="Picture 22" descr="A group of people sitting and listening to presentations at the conference">
            <a:extLst>
              <a:ext uri="{FF2B5EF4-FFF2-40B4-BE49-F238E27FC236}">
                <a16:creationId xmlns:a16="http://schemas.microsoft.com/office/drawing/2014/main" id="{1CC44A3B-E24C-B95B-AF28-8EAC185B3F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369" y="-144362"/>
            <a:ext cx="4227330" cy="2818220"/>
          </a:xfrm>
          <a:prstGeom prst="rect">
            <a:avLst/>
          </a:prstGeom>
        </p:spPr>
      </p:pic>
    </p:spTree>
    <p:extLst>
      <p:ext uri="{BB962C8B-B14F-4D97-AF65-F5344CB8AC3E}">
        <p14:creationId xmlns:p14="http://schemas.microsoft.com/office/powerpoint/2010/main" val="2698428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55096</TotalTime>
  <Words>608</Words>
  <Application>Microsoft Office PowerPoint</Application>
  <PresentationFormat>Custom</PresentationFormat>
  <Paragraphs>114</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Garamond</vt:lpstr>
      <vt:lpstr>Map Roman Condensed</vt:lpstr>
      <vt:lpstr>Map Roman Narrow</vt:lpstr>
      <vt:lpstr>Map Roman Normal</vt:lpstr>
      <vt:lpstr>Scala Sans Pro</vt:lpstr>
      <vt:lpstr>Scala Sans Pro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Sklodowska, Gosia</cp:lastModifiedBy>
  <cp:revision>69</cp:revision>
  <dcterms:created xsi:type="dcterms:W3CDTF">2024-10-19T09:07:13Z</dcterms:created>
  <dcterms:modified xsi:type="dcterms:W3CDTF">2025-03-28T12:03:53Z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2024-09-16T00:00:00Z</vt:filetime>
  </property>
  <property fmtid="{D5CDD505-2E9C-101B-9397-08002B2CF9AE}" pid="3" name="Creator">
    <vt:lpwstr>Adobe InDesign 19.5 (Macintosh)</vt:lpwstr>
  </property>
  <property fmtid="{D5CDD505-2E9C-101B-9397-08002B2CF9AE}" pid="4" name="LastSaved">
    <vt:filetime>2024-10-19T00:00:00Z</vt:filetime>
  </property>
  <property fmtid="{D5CDD505-2E9C-101B-9397-08002B2CF9AE}" pid="5" name="Producer">
    <vt:lpwstr>Adobe PDF Library 17.0</vt:lpwstr>
  </property>
</Properties>
</file>